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2" r:id="rId2"/>
    <p:sldId id="276" r:id="rId3"/>
    <p:sldId id="285" r:id="rId4"/>
    <p:sldId id="275" r:id="rId5"/>
    <p:sldId id="29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63" r:id="rId15"/>
    <p:sldId id="298" r:id="rId16"/>
    <p:sldId id="264" r:id="rId17"/>
    <p:sldId id="278" r:id="rId18"/>
    <p:sldId id="265" r:id="rId19"/>
    <p:sldId id="266" r:id="rId20"/>
    <p:sldId id="279" r:id="rId21"/>
    <p:sldId id="267" r:id="rId22"/>
    <p:sldId id="268" r:id="rId23"/>
    <p:sldId id="280" r:id="rId24"/>
    <p:sldId id="269" r:id="rId25"/>
    <p:sldId id="270" r:id="rId26"/>
    <p:sldId id="281" r:id="rId27"/>
    <p:sldId id="271" r:id="rId28"/>
    <p:sldId id="272" r:id="rId29"/>
    <p:sldId id="282" r:id="rId30"/>
    <p:sldId id="273" r:id="rId31"/>
    <p:sldId id="274" r:id="rId32"/>
    <p:sldId id="283" r:id="rId33"/>
    <p:sldId id="287" r:id="rId34"/>
    <p:sldId id="296" r:id="rId35"/>
    <p:sldId id="286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27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F0A2"/>
    <a:srgbClr val="54E662"/>
    <a:srgbClr val="107019"/>
    <a:srgbClr val="37B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165" autoAdjust="0"/>
  </p:normalViewPr>
  <p:slideViewPr>
    <p:cSldViewPr snapToGrid="0">
      <p:cViewPr varScale="1">
        <p:scale>
          <a:sx n="85" d="100"/>
          <a:sy n="85" d="100"/>
        </p:scale>
        <p:origin x="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706\Desktop\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706\Desktop\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706\Desktop\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706\Desktop\Cha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706\Desktop\Cha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706\Desktop\Cha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Trip Distribution %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37B92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Jaipur</c:v>
                </c:pt>
                <c:pt idx="1">
                  <c:v>Lucknow</c:v>
                </c:pt>
                <c:pt idx="2">
                  <c:v>Surat</c:v>
                </c:pt>
                <c:pt idx="3">
                  <c:v>Kochi</c:v>
                </c:pt>
                <c:pt idx="4">
                  <c:v>Indore</c:v>
                </c:pt>
                <c:pt idx="5">
                  <c:v>Chandigarh</c:v>
                </c:pt>
                <c:pt idx="6">
                  <c:v>Vadodara</c:v>
                </c:pt>
                <c:pt idx="7">
                  <c:v>Visakhapatnam</c:v>
                </c:pt>
                <c:pt idx="8">
                  <c:v>Coimbatore</c:v>
                </c:pt>
                <c:pt idx="9">
                  <c:v>Mysore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18.05</c:v>
                </c:pt>
                <c:pt idx="1">
                  <c:v>15.1</c:v>
                </c:pt>
                <c:pt idx="2">
                  <c:v>12.88</c:v>
                </c:pt>
                <c:pt idx="3">
                  <c:v>11.9</c:v>
                </c:pt>
                <c:pt idx="4">
                  <c:v>9.9700000000000006</c:v>
                </c:pt>
                <c:pt idx="5">
                  <c:v>9.15</c:v>
                </c:pt>
                <c:pt idx="6">
                  <c:v>7.52</c:v>
                </c:pt>
                <c:pt idx="7">
                  <c:v>6.66</c:v>
                </c:pt>
                <c:pt idx="8">
                  <c:v>4.96</c:v>
                </c:pt>
                <c:pt idx="9">
                  <c:v>3.81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5-423B-879F-B7566449A0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Avg Fare Per Km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9AF0A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Jaipur</c:v>
                </c:pt>
                <c:pt idx="1">
                  <c:v>Lucknow</c:v>
                </c:pt>
                <c:pt idx="2">
                  <c:v>Surat</c:v>
                </c:pt>
                <c:pt idx="3">
                  <c:v>Kochi</c:v>
                </c:pt>
                <c:pt idx="4">
                  <c:v>Indore</c:v>
                </c:pt>
                <c:pt idx="5">
                  <c:v>Chandigarh</c:v>
                </c:pt>
                <c:pt idx="6">
                  <c:v>Vadodara</c:v>
                </c:pt>
                <c:pt idx="7">
                  <c:v>Visakhapatnam</c:v>
                </c:pt>
                <c:pt idx="8">
                  <c:v>Coimbatore</c:v>
                </c:pt>
                <c:pt idx="9">
                  <c:v>Mysore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16.25</c:v>
                </c:pt>
                <c:pt idx="1">
                  <c:v>12.14</c:v>
                </c:pt>
                <c:pt idx="2">
                  <c:v>10.92</c:v>
                </c:pt>
                <c:pt idx="3">
                  <c:v>14.13</c:v>
                </c:pt>
                <c:pt idx="4">
                  <c:v>11.07</c:v>
                </c:pt>
                <c:pt idx="5">
                  <c:v>12.18</c:v>
                </c:pt>
                <c:pt idx="6">
                  <c:v>10.54</c:v>
                </c:pt>
                <c:pt idx="7">
                  <c:v>12.7</c:v>
                </c:pt>
                <c:pt idx="8">
                  <c:v>11.3</c:v>
                </c:pt>
                <c:pt idx="9">
                  <c:v>15.4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95-423B-879F-B7566449A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90505679"/>
        <c:axId val="790503599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Avg Fare Per Trip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Jaipur</c:v>
                </c:pt>
                <c:pt idx="1">
                  <c:v>Lucknow</c:v>
                </c:pt>
                <c:pt idx="2">
                  <c:v>Surat</c:v>
                </c:pt>
                <c:pt idx="3">
                  <c:v>Kochi</c:v>
                </c:pt>
                <c:pt idx="4">
                  <c:v>Indore</c:v>
                </c:pt>
                <c:pt idx="5">
                  <c:v>Chandigarh</c:v>
                </c:pt>
                <c:pt idx="6">
                  <c:v>Vadodara</c:v>
                </c:pt>
                <c:pt idx="7">
                  <c:v>Visakhapatnam</c:v>
                </c:pt>
                <c:pt idx="8">
                  <c:v>Coimbatore</c:v>
                </c:pt>
                <c:pt idx="9">
                  <c:v>Mysore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483.92</c:v>
                </c:pt>
                <c:pt idx="1">
                  <c:v>147.18</c:v>
                </c:pt>
                <c:pt idx="2">
                  <c:v>117.27</c:v>
                </c:pt>
                <c:pt idx="3">
                  <c:v>335.25</c:v>
                </c:pt>
                <c:pt idx="4">
                  <c:v>179.84</c:v>
                </c:pt>
                <c:pt idx="5">
                  <c:v>283.69</c:v>
                </c:pt>
                <c:pt idx="6">
                  <c:v>118.57</c:v>
                </c:pt>
                <c:pt idx="7">
                  <c:v>282.67</c:v>
                </c:pt>
                <c:pt idx="8">
                  <c:v>166.98</c:v>
                </c:pt>
                <c:pt idx="9">
                  <c:v>249.71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95-423B-879F-B7566449A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2509871"/>
        <c:axId val="982507791"/>
      </c:lineChart>
      <c:catAx>
        <c:axId val="790505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503599"/>
        <c:crosses val="autoZero"/>
        <c:auto val="1"/>
        <c:lblAlgn val="ctr"/>
        <c:lblOffset val="100"/>
        <c:noMultiLvlLbl val="0"/>
      </c:catAx>
      <c:valAx>
        <c:axId val="7905035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505679"/>
        <c:crosses val="autoZero"/>
        <c:crossBetween val="between"/>
      </c:valAx>
      <c:valAx>
        <c:axId val="98250779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509871"/>
        <c:crosses val="max"/>
        <c:crossBetween val="between"/>
      </c:valAx>
      <c:catAx>
        <c:axId val="98250987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82507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[Charts.xlsx]Sheet5!PivotTable10</c:name>
    <c:fmtId val="7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Trip Target Performance By City &amp;</a:t>
            </a:r>
            <a:r>
              <a:rPr lang="en-IN" baseline="0" dirty="0">
                <a:solidFill>
                  <a:schemeClr val="bg1">
                    <a:lumMod val="95000"/>
                  </a:schemeClr>
                </a:solidFill>
              </a:rPr>
              <a:t> Month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Sheet5!$B$2</c:f>
              <c:strCache>
                <c:ptCount val="1"/>
                <c:pt idx="0">
                  <c:v>Actual Trip</c:v>
                </c:pt>
              </c:strCache>
            </c:strRef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Sheet5!$A$3:$A$72</c:f>
              <c:multiLvlStrCache>
                <c:ptCount val="60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  <c:pt idx="6">
                    <c:v>January</c:v>
                  </c:pt>
                  <c:pt idx="7">
                    <c:v>February</c:v>
                  </c:pt>
                  <c:pt idx="8">
                    <c:v>March</c:v>
                  </c:pt>
                  <c:pt idx="9">
                    <c:v>April</c:v>
                  </c:pt>
                  <c:pt idx="10">
                    <c:v>May</c:v>
                  </c:pt>
                  <c:pt idx="11">
                    <c:v>June</c:v>
                  </c:pt>
                  <c:pt idx="12">
                    <c:v>January</c:v>
                  </c:pt>
                  <c:pt idx="13">
                    <c:v>February</c:v>
                  </c:pt>
                  <c:pt idx="14">
                    <c:v>March</c:v>
                  </c:pt>
                  <c:pt idx="15">
                    <c:v>April</c:v>
                  </c:pt>
                  <c:pt idx="16">
                    <c:v>May</c:v>
                  </c:pt>
                  <c:pt idx="17">
                    <c:v>June</c:v>
                  </c:pt>
                  <c:pt idx="18">
                    <c:v>January</c:v>
                  </c:pt>
                  <c:pt idx="19">
                    <c:v>February</c:v>
                  </c:pt>
                  <c:pt idx="20">
                    <c:v>March</c:v>
                  </c:pt>
                  <c:pt idx="21">
                    <c:v>April</c:v>
                  </c:pt>
                  <c:pt idx="22">
                    <c:v>May</c:v>
                  </c:pt>
                  <c:pt idx="23">
                    <c:v>June</c:v>
                  </c:pt>
                  <c:pt idx="24">
                    <c:v>January</c:v>
                  </c:pt>
                  <c:pt idx="25">
                    <c:v>February</c:v>
                  </c:pt>
                  <c:pt idx="26">
                    <c:v>March</c:v>
                  </c:pt>
                  <c:pt idx="27">
                    <c:v>April</c:v>
                  </c:pt>
                  <c:pt idx="28">
                    <c:v>May</c:v>
                  </c:pt>
                  <c:pt idx="29">
                    <c:v>June</c:v>
                  </c:pt>
                  <c:pt idx="30">
                    <c:v>January</c:v>
                  </c:pt>
                  <c:pt idx="31">
                    <c:v>February</c:v>
                  </c:pt>
                  <c:pt idx="32">
                    <c:v>March</c:v>
                  </c:pt>
                  <c:pt idx="33">
                    <c:v>April</c:v>
                  </c:pt>
                  <c:pt idx="34">
                    <c:v>May</c:v>
                  </c:pt>
                  <c:pt idx="35">
                    <c:v>June</c:v>
                  </c:pt>
                  <c:pt idx="36">
                    <c:v>January</c:v>
                  </c:pt>
                  <c:pt idx="37">
                    <c:v>February</c:v>
                  </c:pt>
                  <c:pt idx="38">
                    <c:v>March</c:v>
                  </c:pt>
                  <c:pt idx="39">
                    <c:v>April</c:v>
                  </c:pt>
                  <c:pt idx="40">
                    <c:v>May</c:v>
                  </c:pt>
                  <c:pt idx="41">
                    <c:v>June</c:v>
                  </c:pt>
                  <c:pt idx="42">
                    <c:v>January</c:v>
                  </c:pt>
                  <c:pt idx="43">
                    <c:v>February</c:v>
                  </c:pt>
                  <c:pt idx="44">
                    <c:v>March</c:v>
                  </c:pt>
                  <c:pt idx="45">
                    <c:v>April</c:v>
                  </c:pt>
                  <c:pt idx="46">
                    <c:v>May</c:v>
                  </c:pt>
                  <c:pt idx="47">
                    <c:v>June</c:v>
                  </c:pt>
                  <c:pt idx="48">
                    <c:v>January</c:v>
                  </c:pt>
                  <c:pt idx="49">
                    <c:v>February</c:v>
                  </c:pt>
                  <c:pt idx="50">
                    <c:v>March</c:v>
                  </c:pt>
                  <c:pt idx="51">
                    <c:v>April</c:v>
                  </c:pt>
                  <c:pt idx="52">
                    <c:v>May</c:v>
                  </c:pt>
                  <c:pt idx="53">
                    <c:v>June</c:v>
                  </c:pt>
                  <c:pt idx="54">
                    <c:v>January</c:v>
                  </c:pt>
                  <c:pt idx="55">
                    <c:v>February</c:v>
                  </c:pt>
                  <c:pt idx="56">
                    <c:v>March</c:v>
                  </c:pt>
                  <c:pt idx="57">
                    <c:v>April</c:v>
                  </c:pt>
                  <c:pt idx="58">
                    <c:v>May</c:v>
                  </c:pt>
                  <c:pt idx="59">
                    <c:v>June</c:v>
                  </c:pt>
                </c:lvl>
                <c:lvl>
                  <c:pt idx="0">
                    <c:v>Chandigarh</c:v>
                  </c:pt>
                  <c:pt idx="6">
                    <c:v>Coimbatore</c:v>
                  </c:pt>
                  <c:pt idx="12">
                    <c:v>Indore</c:v>
                  </c:pt>
                  <c:pt idx="18">
                    <c:v>Jaipur</c:v>
                  </c:pt>
                  <c:pt idx="24">
                    <c:v>Kochi</c:v>
                  </c:pt>
                  <c:pt idx="30">
                    <c:v>Lucknow</c:v>
                  </c:pt>
                  <c:pt idx="36">
                    <c:v>Mysore</c:v>
                  </c:pt>
                  <c:pt idx="42">
                    <c:v>Surat</c:v>
                  </c:pt>
                  <c:pt idx="48">
                    <c:v>Vadodara</c:v>
                  </c:pt>
                  <c:pt idx="54">
                    <c:v>Visakhapatnam</c:v>
                  </c:pt>
                </c:lvl>
              </c:multiLvlStrCache>
            </c:multiLvlStrRef>
          </c:cat>
          <c:val>
            <c:numRef>
              <c:f>Sheet5!$B$3:$B$72</c:f>
              <c:numCache>
                <c:formatCode>General</c:formatCode>
                <c:ptCount val="60"/>
                <c:pt idx="0">
                  <c:v>6810</c:v>
                </c:pt>
                <c:pt idx="1">
                  <c:v>7387</c:v>
                </c:pt>
                <c:pt idx="2">
                  <c:v>6569</c:v>
                </c:pt>
                <c:pt idx="3">
                  <c:v>5566</c:v>
                </c:pt>
                <c:pt idx="4">
                  <c:v>6620</c:v>
                </c:pt>
                <c:pt idx="5">
                  <c:v>6029</c:v>
                </c:pt>
                <c:pt idx="6">
                  <c:v>3651</c:v>
                </c:pt>
                <c:pt idx="7">
                  <c:v>3404</c:v>
                </c:pt>
                <c:pt idx="8">
                  <c:v>3680</c:v>
                </c:pt>
                <c:pt idx="9">
                  <c:v>3661</c:v>
                </c:pt>
                <c:pt idx="10">
                  <c:v>3550</c:v>
                </c:pt>
                <c:pt idx="11">
                  <c:v>3158</c:v>
                </c:pt>
                <c:pt idx="12">
                  <c:v>6737</c:v>
                </c:pt>
                <c:pt idx="13">
                  <c:v>7210</c:v>
                </c:pt>
                <c:pt idx="14">
                  <c:v>7019</c:v>
                </c:pt>
                <c:pt idx="15">
                  <c:v>7415</c:v>
                </c:pt>
                <c:pt idx="16">
                  <c:v>7787</c:v>
                </c:pt>
                <c:pt idx="17">
                  <c:v>6288</c:v>
                </c:pt>
                <c:pt idx="18">
                  <c:v>14976</c:v>
                </c:pt>
                <c:pt idx="19">
                  <c:v>15872</c:v>
                </c:pt>
                <c:pt idx="20">
                  <c:v>13317</c:v>
                </c:pt>
                <c:pt idx="21">
                  <c:v>11406</c:v>
                </c:pt>
                <c:pt idx="22">
                  <c:v>11475</c:v>
                </c:pt>
                <c:pt idx="23">
                  <c:v>9842</c:v>
                </c:pt>
                <c:pt idx="24">
                  <c:v>7344</c:v>
                </c:pt>
                <c:pt idx="25">
                  <c:v>7688</c:v>
                </c:pt>
                <c:pt idx="26">
                  <c:v>9495</c:v>
                </c:pt>
                <c:pt idx="27">
                  <c:v>9762</c:v>
                </c:pt>
                <c:pt idx="28">
                  <c:v>10014</c:v>
                </c:pt>
                <c:pt idx="29">
                  <c:v>6399</c:v>
                </c:pt>
                <c:pt idx="30">
                  <c:v>10858</c:v>
                </c:pt>
                <c:pt idx="31">
                  <c:v>12060</c:v>
                </c:pt>
                <c:pt idx="32">
                  <c:v>11224</c:v>
                </c:pt>
                <c:pt idx="33">
                  <c:v>10212</c:v>
                </c:pt>
                <c:pt idx="34">
                  <c:v>9705</c:v>
                </c:pt>
                <c:pt idx="35">
                  <c:v>10240</c:v>
                </c:pt>
                <c:pt idx="36">
                  <c:v>2485</c:v>
                </c:pt>
                <c:pt idx="37">
                  <c:v>2668</c:v>
                </c:pt>
                <c:pt idx="38">
                  <c:v>2633</c:v>
                </c:pt>
                <c:pt idx="39">
                  <c:v>2603</c:v>
                </c:pt>
                <c:pt idx="40">
                  <c:v>3007</c:v>
                </c:pt>
                <c:pt idx="41">
                  <c:v>2842</c:v>
                </c:pt>
                <c:pt idx="42">
                  <c:v>8358</c:v>
                </c:pt>
                <c:pt idx="43">
                  <c:v>9069</c:v>
                </c:pt>
                <c:pt idx="44">
                  <c:v>9267</c:v>
                </c:pt>
                <c:pt idx="45">
                  <c:v>9831</c:v>
                </c:pt>
                <c:pt idx="46">
                  <c:v>9774</c:v>
                </c:pt>
                <c:pt idx="47">
                  <c:v>8544</c:v>
                </c:pt>
                <c:pt idx="48">
                  <c:v>4775</c:v>
                </c:pt>
                <c:pt idx="49">
                  <c:v>5228</c:v>
                </c:pt>
                <c:pt idx="50">
                  <c:v>5598</c:v>
                </c:pt>
                <c:pt idx="51">
                  <c:v>5941</c:v>
                </c:pt>
                <c:pt idx="52">
                  <c:v>5799</c:v>
                </c:pt>
                <c:pt idx="53">
                  <c:v>4685</c:v>
                </c:pt>
                <c:pt idx="54">
                  <c:v>4468</c:v>
                </c:pt>
                <c:pt idx="55">
                  <c:v>4793</c:v>
                </c:pt>
                <c:pt idx="56">
                  <c:v>4877</c:v>
                </c:pt>
                <c:pt idx="57">
                  <c:v>4938</c:v>
                </c:pt>
                <c:pt idx="58">
                  <c:v>4812</c:v>
                </c:pt>
                <c:pt idx="59">
                  <c:v>4478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58-469B-9DFF-98F8CF997F7C}"/>
            </c:ext>
          </c:extLst>
        </c:ser>
        <c:ser>
          <c:idx val="1"/>
          <c:order val="1"/>
          <c:tx>
            <c:strRef>
              <c:f>Sheet5!$C$2</c:f>
              <c:strCache>
                <c:ptCount val="1"/>
                <c:pt idx="0">
                  <c:v>Target Trip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Sheet5!$A$3:$A$72</c:f>
              <c:multiLvlStrCache>
                <c:ptCount val="60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  <c:pt idx="6">
                    <c:v>January</c:v>
                  </c:pt>
                  <c:pt idx="7">
                    <c:v>February</c:v>
                  </c:pt>
                  <c:pt idx="8">
                    <c:v>March</c:v>
                  </c:pt>
                  <c:pt idx="9">
                    <c:v>April</c:v>
                  </c:pt>
                  <c:pt idx="10">
                    <c:v>May</c:v>
                  </c:pt>
                  <c:pt idx="11">
                    <c:v>June</c:v>
                  </c:pt>
                  <c:pt idx="12">
                    <c:v>January</c:v>
                  </c:pt>
                  <c:pt idx="13">
                    <c:v>February</c:v>
                  </c:pt>
                  <c:pt idx="14">
                    <c:v>March</c:v>
                  </c:pt>
                  <c:pt idx="15">
                    <c:v>April</c:v>
                  </c:pt>
                  <c:pt idx="16">
                    <c:v>May</c:v>
                  </c:pt>
                  <c:pt idx="17">
                    <c:v>June</c:v>
                  </c:pt>
                  <c:pt idx="18">
                    <c:v>January</c:v>
                  </c:pt>
                  <c:pt idx="19">
                    <c:v>February</c:v>
                  </c:pt>
                  <c:pt idx="20">
                    <c:v>March</c:v>
                  </c:pt>
                  <c:pt idx="21">
                    <c:v>April</c:v>
                  </c:pt>
                  <c:pt idx="22">
                    <c:v>May</c:v>
                  </c:pt>
                  <c:pt idx="23">
                    <c:v>June</c:v>
                  </c:pt>
                  <c:pt idx="24">
                    <c:v>January</c:v>
                  </c:pt>
                  <c:pt idx="25">
                    <c:v>February</c:v>
                  </c:pt>
                  <c:pt idx="26">
                    <c:v>March</c:v>
                  </c:pt>
                  <c:pt idx="27">
                    <c:v>April</c:v>
                  </c:pt>
                  <c:pt idx="28">
                    <c:v>May</c:v>
                  </c:pt>
                  <c:pt idx="29">
                    <c:v>June</c:v>
                  </c:pt>
                  <c:pt idx="30">
                    <c:v>January</c:v>
                  </c:pt>
                  <c:pt idx="31">
                    <c:v>February</c:v>
                  </c:pt>
                  <c:pt idx="32">
                    <c:v>March</c:v>
                  </c:pt>
                  <c:pt idx="33">
                    <c:v>April</c:v>
                  </c:pt>
                  <c:pt idx="34">
                    <c:v>May</c:v>
                  </c:pt>
                  <c:pt idx="35">
                    <c:v>June</c:v>
                  </c:pt>
                  <c:pt idx="36">
                    <c:v>January</c:v>
                  </c:pt>
                  <c:pt idx="37">
                    <c:v>February</c:v>
                  </c:pt>
                  <c:pt idx="38">
                    <c:v>March</c:v>
                  </c:pt>
                  <c:pt idx="39">
                    <c:v>April</c:v>
                  </c:pt>
                  <c:pt idx="40">
                    <c:v>May</c:v>
                  </c:pt>
                  <c:pt idx="41">
                    <c:v>June</c:v>
                  </c:pt>
                  <c:pt idx="42">
                    <c:v>January</c:v>
                  </c:pt>
                  <c:pt idx="43">
                    <c:v>February</c:v>
                  </c:pt>
                  <c:pt idx="44">
                    <c:v>March</c:v>
                  </c:pt>
                  <c:pt idx="45">
                    <c:v>April</c:v>
                  </c:pt>
                  <c:pt idx="46">
                    <c:v>May</c:v>
                  </c:pt>
                  <c:pt idx="47">
                    <c:v>June</c:v>
                  </c:pt>
                  <c:pt idx="48">
                    <c:v>January</c:v>
                  </c:pt>
                  <c:pt idx="49">
                    <c:v>February</c:v>
                  </c:pt>
                  <c:pt idx="50">
                    <c:v>March</c:v>
                  </c:pt>
                  <c:pt idx="51">
                    <c:v>April</c:v>
                  </c:pt>
                  <c:pt idx="52">
                    <c:v>May</c:v>
                  </c:pt>
                  <c:pt idx="53">
                    <c:v>June</c:v>
                  </c:pt>
                  <c:pt idx="54">
                    <c:v>January</c:v>
                  </c:pt>
                  <c:pt idx="55">
                    <c:v>February</c:v>
                  </c:pt>
                  <c:pt idx="56">
                    <c:v>March</c:v>
                  </c:pt>
                  <c:pt idx="57">
                    <c:v>April</c:v>
                  </c:pt>
                  <c:pt idx="58">
                    <c:v>May</c:v>
                  </c:pt>
                  <c:pt idx="59">
                    <c:v>June</c:v>
                  </c:pt>
                </c:lvl>
                <c:lvl>
                  <c:pt idx="0">
                    <c:v>Chandigarh</c:v>
                  </c:pt>
                  <c:pt idx="6">
                    <c:v>Coimbatore</c:v>
                  </c:pt>
                  <c:pt idx="12">
                    <c:v>Indore</c:v>
                  </c:pt>
                  <c:pt idx="18">
                    <c:v>Jaipur</c:v>
                  </c:pt>
                  <c:pt idx="24">
                    <c:v>Kochi</c:v>
                  </c:pt>
                  <c:pt idx="30">
                    <c:v>Lucknow</c:v>
                  </c:pt>
                  <c:pt idx="36">
                    <c:v>Mysore</c:v>
                  </c:pt>
                  <c:pt idx="42">
                    <c:v>Surat</c:v>
                  </c:pt>
                  <c:pt idx="48">
                    <c:v>Vadodara</c:v>
                  </c:pt>
                  <c:pt idx="54">
                    <c:v>Visakhapatnam</c:v>
                  </c:pt>
                </c:lvl>
              </c:multiLvlStrCache>
            </c:multiLvlStrRef>
          </c:cat>
          <c:val>
            <c:numRef>
              <c:f>Sheet5!$C$3:$C$72</c:f>
              <c:numCache>
                <c:formatCode>General</c:formatCode>
                <c:ptCount val="60"/>
                <c:pt idx="0">
                  <c:v>7000</c:v>
                </c:pt>
                <c:pt idx="1">
                  <c:v>7000</c:v>
                </c:pt>
                <c:pt idx="2">
                  <c:v>7000</c:v>
                </c:pt>
                <c:pt idx="3">
                  <c:v>6000</c:v>
                </c:pt>
                <c:pt idx="4">
                  <c:v>6000</c:v>
                </c:pt>
                <c:pt idx="5">
                  <c:v>6000</c:v>
                </c:pt>
                <c:pt idx="6">
                  <c:v>3500</c:v>
                </c:pt>
                <c:pt idx="7">
                  <c:v>3500</c:v>
                </c:pt>
                <c:pt idx="8">
                  <c:v>3500</c:v>
                </c:pt>
                <c:pt idx="9">
                  <c:v>3500</c:v>
                </c:pt>
                <c:pt idx="10">
                  <c:v>3500</c:v>
                </c:pt>
                <c:pt idx="11">
                  <c:v>3500</c:v>
                </c:pt>
                <c:pt idx="12">
                  <c:v>7000</c:v>
                </c:pt>
                <c:pt idx="13">
                  <c:v>7000</c:v>
                </c:pt>
                <c:pt idx="14">
                  <c:v>7000</c:v>
                </c:pt>
                <c:pt idx="15">
                  <c:v>7500</c:v>
                </c:pt>
                <c:pt idx="16">
                  <c:v>7500</c:v>
                </c:pt>
                <c:pt idx="17">
                  <c:v>7500</c:v>
                </c:pt>
                <c:pt idx="18">
                  <c:v>13000</c:v>
                </c:pt>
                <c:pt idx="19">
                  <c:v>13000</c:v>
                </c:pt>
                <c:pt idx="20">
                  <c:v>13000</c:v>
                </c:pt>
                <c:pt idx="21">
                  <c:v>9500</c:v>
                </c:pt>
                <c:pt idx="22">
                  <c:v>9500</c:v>
                </c:pt>
                <c:pt idx="23">
                  <c:v>9500</c:v>
                </c:pt>
                <c:pt idx="24">
                  <c:v>7500</c:v>
                </c:pt>
                <c:pt idx="25">
                  <c:v>7500</c:v>
                </c:pt>
                <c:pt idx="26">
                  <c:v>7500</c:v>
                </c:pt>
                <c:pt idx="27">
                  <c:v>9000</c:v>
                </c:pt>
                <c:pt idx="28">
                  <c:v>9000</c:v>
                </c:pt>
                <c:pt idx="29">
                  <c:v>9000</c:v>
                </c:pt>
                <c:pt idx="30">
                  <c:v>13000</c:v>
                </c:pt>
                <c:pt idx="31">
                  <c:v>13000</c:v>
                </c:pt>
                <c:pt idx="32">
                  <c:v>13000</c:v>
                </c:pt>
                <c:pt idx="33">
                  <c:v>11000</c:v>
                </c:pt>
                <c:pt idx="34">
                  <c:v>11000</c:v>
                </c:pt>
                <c:pt idx="35">
                  <c:v>11000</c:v>
                </c:pt>
                <c:pt idx="36">
                  <c:v>2000</c:v>
                </c:pt>
                <c:pt idx="37">
                  <c:v>2000</c:v>
                </c:pt>
                <c:pt idx="38">
                  <c:v>2000</c:v>
                </c:pt>
                <c:pt idx="39">
                  <c:v>2500</c:v>
                </c:pt>
                <c:pt idx="40">
                  <c:v>2500</c:v>
                </c:pt>
                <c:pt idx="41">
                  <c:v>2500</c:v>
                </c:pt>
                <c:pt idx="42">
                  <c:v>9000</c:v>
                </c:pt>
                <c:pt idx="43">
                  <c:v>9000</c:v>
                </c:pt>
                <c:pt idx="44">
                  <c:v>9000</c:v>
                </c:pt>
                <c:pt idx="45">
                  <c:v>10000</c:v>
                </c:pt>
                <c:pt idx="46">
                  <c:v>10000</c:v>
                </c:pt>
                <c:pt idx="47">
                  <c:v>10000</c:v>
                </c:pt>
                <c:pt idx="48">
                  <c:v>6000</c:v>
                </c:pt>
                <c:pt idx="49">
                  <c:v>6000</c:v>
                </c:pt>
                <c:pt idx="50">
                  <c:v>6000</c:v>
                </c:pt>
                <c:pt idx="51">
                  <c:v>6500</c:v>
                </c:pt>
                <c:pt idx="52">
                  <c:v>6500</c:v>
                </c:pt>
                <c:pt idx="53">
                  <c:v>6500</c:v>
                </c:pt>
                <c:pt idx="54">
                  <c:v>4500</c:v>
                </c:pt>
                <c:pt idx="55">
                  <c:v>4500</c:v>
                </c:pt>
                <c:pt idx="56">
                  <c:v>4500</c:v>
                </c:pt>
                <c:pt idx="57">
                  <c:v>5000</c:v>
                </c:pt>
                <c:pt idx="58">
                  <c:v>5000</c:v>
                </c:pt>
                <c:pt idx="59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58-469B-9DFF-98F8CF997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92740879"/>
        <c:axId val="792755023"/>
      </c:barChart>
      <c:lineChart>
        <c:grouping val="standard"/>
        <c:varyColors val="0"/>
        <c:ser>
          <c:idx val="2"/>
          <c:order val="2"/>
          <c:tx>
            <c:strRef>
              <c:f>Sheet5!$D$2</c:f>
              <c:strCache>
                <c:ptCount val="1"/>
                <c:pt idx="0">
                  <c:v>Diff. Pct%</c:v>
                </c:pt>
              </c:strCache>
            </c:strRef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Sheet5!$A$3:$A$72</c:f>
              <c:multiLvlStrCache>
                <c:ptCount val="60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  <c:pt idx="6">
                    <c:v>January</c:v>
                  </c:pt>
                  <c:pt idx="7">
                    <c:v>February</c:v>
                  </c:pt>
                  <c:pt idx="8">
                    <c:v>March</c:v>
                  </c:pt>
                  <c:pt idx="9">
                    <c:v>April</c:v>
                  </c:pt>
                  <c:pt idx="10">
                    <c:v>May</c:v>
                  </c:pt>
                  <c:pt idx="11">
                    <c:v>June</c:v>
                  </c:pt>
                  <c:pt idx="12">
                    <c:v>January</c:v>
                  </c:pt>
                  <c:pt idx="13">
                    <c:v>February</c:v>
                  </c:pt>
                  <c:pt idx="14">
                    <c:v>March</c:v>
                  </c:pt>
                  <c:pt idx="15">
                    <c:v>April</c:v>
                  </c:pt>
                  <c:pt idx="16">
                    <c:v>May</c:v>
                  </c:pt>
                  <c:pt idx="17">
                    <c:v>June</c:v>
                  </c:pt>
                  <c:pt idx="18">
                    <c:v>January</c:v>
                  </c:pt>
                  <c:pt idx="19">
                    <c:v>February</c:v>
                  </c:pt>
                  <c:pt idx="20">
                    <c:v>March</c:v>
                  </c:pt>
                  <c:pt idx="21">
                    <c:v>April</c:v>
                  </c:pt>
                  <c:pt idx="22">
                    <c:v>May</c:v>
                  </c:pt>
                  <c:pt idx="23">
                    <c:v>June</c:v>
                  </c:pt>
                  <c:pt idx="24">
                    <c:v>January</c:v>
                  </c:pt>
                  <c:pt idx="25">
                    <c:v>February</c:v>
                  </c:pt>
                  <c:pt idx="26">
                    <c:v>March</c:v>
                  </c:pt>
                  <c:pt idx="27">
                    <c:v>April</c:v>
                  </c:pt>
                  <c:pt idx="28">
                    <c:v>May</c:v>
                  </c:pt>
                  <c:pt idx="29">
                    <c:v>June</c:v>
                  </c:pt>
                  <c:pt idx="30">
                    <c:v>January</c:v>
                  </c:pt>
                  <c:pt idx="31">
                    <c:v>February</c:v>
                  </c:pt>
                  <c:pt idx="32">
                    <c:v>March</c:v>
                  </c:pt>
                  <c:pt idx="33">
                    <c:v>April</c:v>
                  </c:pt>
                  <c:pt idx="34">
                    <c:v>May</c:v>
                  </c:pt>
                  <c:pt idx="35">
                    <c:v>June</c:v>
                  </c:pt>
                  <c:pt idx="36">
                    <c:v>January</c:v>
                  </c:pt>
                  <c:pt idx="37">
                    <c:v>February</c:v>
                  </c:pt>
                  <c:pt idx="38">
                    <c:v>March</c:v>
                  </c:pt>
                  <c:pt idx="39">
                    <c:v>April</c:v>
                  </c:pt>
                  <c:pt idx="40">
                    <c:v>May</c:v>
                  </c:pt>
                  <c:pt idx="41">
                    <c:v>June</c:v>
                  </c:pt>
                  <c:pt idx="42">
                    <c:v>January</c:v>
                  </c:pt>
                  <c:pt idx="43">
                    <c:v>February</c:v>
                  </c:pt>
                  <c:pt idx="44">
                    <c:v>March</c:v>
                  </c:pt>
                  <c:pt idx="45">
                    <c:v>April</c:v>
                  </c:pt>
                  <c:pt idx="46">
                    <c:v>May</c:v>
                  </c:pt>
                  <c:pt idx="47">
                    <c:v>June</c:v>
                  </c:pt>
                  <c:pt idx="48">
                    <c:v>January</c:v>
                  </c:pt>
                  <c:pt idx="49">
                    <c:v>February</c:v>
                  </c:pt>
                  <c:pt idx="50">
                    <c:v>March</c:v>
                  </c:pt>
                  <c:pt idx="51">
                    <c:v>April</c:v>
                  </c:pt>
                  <c:pt idx="52">
                    <c:v>May</c:v>
                  </c:pt>
                  <c:pt idx="53">
                    <c:v>June</c:v>
                  </c:pt>
                  <c:pt idx="54">
                    <c:v>January</c:v>
                  </c:pt>
                  <c:pt idx="55">
                    <c:v>February</c:v>
                  </c:pt>
                  <c:pt idx="56">
                    <c:v>March</c:v>
                  </c:pt>
                  <c:pt idx="57">
                    <c:v>April</c:v>
                  </c:pt>
                  <c:pt idx="58">
                    <c:v>May</c:v>
                  </c:pt>
                  <c:pt idx="59">
                    <c:v>June</c:v>
                  </c:pt>
                </c:lvl>
                <c:lvl>
                  <c:pt idx="0">
                    <c:v>Chandigarh</c:v>
                  </c:pt>
                  <c:pt idx="6">
                    <c:v>Coimbatore</c:v>
                  </c:pt>
                  <c:pt idx="12">
                    <c:v>Indore</c:v>
                  </c:pt>
                  <c:pt idx="18">
                    <c:v>Jaipur</c:v>
                  </c:pt>
                  <c:pt idx="24">
                    <c:v>Kochi</c:v>
                  </c:pt>
                  <c:pt idx="30">
                    <c:v>Lucknow</c:v>
                  </c:pt>
                  <c:pt idx="36">
                    <c:v>Mysore</c:v>
                  </c:pt>
                  <c:pt idx="42">
                    <c:v>Surat</c:v>
                  </c:pt>
                  <c:pt idx="48">
                    <c:v>Vadodara</c:v>
                  </c:pt>
                  <c:pt idx="54">
                    <c:v>Visakhapatnam</c:v>
                  </c:pt>
                </c:lvl>
              </c:multiLvlStrCache>
            </c:multiLvlStrRef>
          </c:cat>
          <c:val>
            <c:numRef>
              <c:f>Sheet5!$D$3:$D$72</c:f>
              <c:numCache>
                <c:formatCode>General</c:formatCode>
                <c:ptCount val="60"/>
                <c:pt idx="0">
                  <c:v>-2.71</c:v>
                </c:pt>
                <c:pt idx="1">
                  <c:v>5.53</c:v>
                </c:pt>
                <c:pt idx="2">
                  <c:v>-6.16</c:v>
                </c:pt>
                <c:pt idx="3">
                  <c:v>-7.23</c:v>
                </c:pt>
                <c:pt idx="4">
                  <c:v>10.33</c:v>
                </c:pt>
                <c:pt idx="5">
                  <c:v>0.48</c:v>
                </c:pt>
                <c:pt idx="6">
                  <c:v>4.3099999999999996</c:v>
                </c:pt>
                <c:pt idx="7">
                  <c:v>-2.74</c:v>
                </c:pt>
                <c:pt idx="8">
                  <c:v>5.14</c:v>
                </c:pt>
                <c:pt idx="9">
                  <c:v>4.5999999999999996</c:v>
                </c:pt>
                <c:pt idx="10">
                  <c:v>1.43</c:v>
                </c:pt>
                <c:pt idx="11">
                  <c:v>-9.77</c:v>
                </c:pt>
                <c:pt idx="12">
                  <c:v>-3.76</c:v>
                </c:pt>
                <c:pt idx="13">
                  <c:v>3</c:v>
                </c:pt>
                <c:pt idx="14">
                  <c:v>0.27</c:v>
                </c:pt>
                <c:pt idx="15">
                  <c:v>-1.1299999999999999</c:v>
                </c:pt>
                <c:pt idx="16">
                  <c:v>3.83</c:v>
                </c:pt>
                <c:pt idx="17">
                  <c:v>-16.16</c:v>
                </c:pt>
                <c:pt idx="18">
                  <c:v>15.2</c:v>
                </c:pt>
                <c:pt idx="19">
                  <c:v>22.09</c:v>
                </c:pt>
                <c:pt idx="20">
                  <c:v>2.44</c:v>
                </c:pt>
                <c:pt idx="21">
                  <c:v>20.059999999999999</c:v>
                </c:pt>
                <c:pt idx="22">
                  <c:v>20.79</c:v>
                </c:pt>
                <c:pt idx="23">
                  <c:v>3.6</c:v>
                </c:pt>
                <c:pt idx="24">
                  <c:v>-2.08</c:v>
                </c:pt>
                <c:pt idx="25">
                  <c:v>2.5099999999999998</c:v>
                </c:pt>
                <c:pt idx="26">
                  <c:v>26.6</c:v>
                </c:pt>
                <c:pt idx="27">
                  <c:v>8.4700000000000006</c:v>
                </c:pt>
                <c:pt idx="28">
                  <c:v>11.27</c:v>
                </c:pt>
                <c:pt idx="29">
                  <c:v>-28.9</c:v>
                </c:pt>
                <c:pt idx="30">
                  <c:v>-16.48</c:v>
                </c:pt>
                <c:pt idx="31">
                  <c:v>-7.23</c:v>
                </c:pt>
                <c:pt idx="32">
                  <c:v>-13.66</c:v>
                </c:pt>
                <c:pt idx="33">
                  <c:v>-7.16</c:v>
                </c:pt>
                <c:pt idx="34">
                  <c:v>-11.77</c:v>
                </c:pt>
                <c:pt idx="35">
                  <c:v>-6.91</c:v>
                </c:pt>
                <c:pt idx="36">
                  <c:v>24.25</c:v>
                </c:pt>
                <c:pt idx="37">
                  <c:v>33.4</c:v>
                </c:pt>
                <c:pt idx="38">
                  <c:v>31.65</c:v>
                </c:pt>
                <c:pt idx="39">
                  <c:v>4.12</c:v>
                </c:pt>
                <c:pt idx="40">
                  <c:v>20.28</c:v>
                </c:pt>
                <c:pt idx="41">
                  <c:v>13.68</c:v>
                </c:pt>
                <c:pt idx="42">
                  <c:v>-7.13</c:v>
                </c:pt>
                <c:pt idx="43">
                  <c:v>0.77</c:v>
                </c:pt>
                <c:pt idx="44">
                  <c:v>2.97</c:v>
                </c:pt>
                <c:pt idx="45">
                  <c:v>-1.69</c:v>
                </c:pt>
                <c:pt idx="46">
                  <c:v>-2.2599999999999998</c:v>
                </c:pt>
                <c:pt idx="47">
                  <c:v>-14.56</c:v>
                </c:pt>
                <c:pt idx="48">
                  <c:v>-20.420000000000002</c:v>
                </c:pt>
                <c:pt idx="49">
                  <c:v>-12.87</c:v>
                </c:pt>
                <c:pt idx="50">
                  <c:v>-6.7</c:v>
                </c:pt>
                <c:pt idx="51">
                  <c:v>-8.6</c:v>
                </c:pt>
                <c:pt idx="52">
                  <c:v>-10.78</c:v>
                </c:pt>
                <c:pt idx="53">
                  <c:v>-27.92</c:v>
                </c:pt>
                <c:pt idx="54">
                  <c:v>-0.71</c:v>
                </c:pt>
                <c:pt idx="55">
                  <c:v>6.51</c:v>
                </c:pt>
                <c:pt idx="56">
                  <c:v>8.3800000000000008</c:v>
                </c:pt>
                <c:pt idx="57">
                  <c:v>-1.24</c:v>
                </c:pt>
                <c:pt idx="58">
                  <c:v>-3.76</c:v>
                </c:pt>
                <c:pt idx="59">
                  <c:v>-10.44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58-469B-9DFF-98F8CF997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92745871"/>
        <c:axId val="792751695"/>
      </c:lineChart>
      <c:catAx>
        <c:axId val="792740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755023"/>
        <c:crosses val="autoZero"/>
        <c:auto val="1"/>
        <c:lblAlgn val="ctr"/>
        <c:lblOffset val="100"/>
        <c:noMultiLvlLbl val="0"/>
      </c:catAx>
      <c:valAx>
        <c:axId val="792755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740879"/>
        <c:crosses val="autoZero"/>
        <c:crossBetween val="between"/>
      </c:valAx>
      <c:valAx>
        <c:axId val="79275169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2745871"/>
        <c:crosses val="max"/>
        <c:crossBetween val="between"/>
      </c:valAx>
      <c:catAx>
        <c:axId val="79274587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9275169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>
                <a:solidFill>
                  <a:schemeClr val="bg1">
                    <a:lumMod val="95000"/>
                  </a:schemeClr>
                </a:solidFill>
              </a:rPr>
              <a:t>Repeate Passenger Trip Frequency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Trip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Sheet4!$A$2:$A$11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Sheet4!$B$2:$B$11</c:f>
              <c:numCache>
                <c:formatCode>General</c:formatCode>
                <c:ptCount val="10"/>
                <c:pt idx="0">
                  <c:v>32.31</c:v>
                </c:pt>
                <c:pt idx="1">
                  <c:v>11.21</c:v>
                </c:pt>
                <c:pt idx="2">
                  <c:v>34.340000000000003</c:v>
                </c:pt>
                <c:pt idx="3">
                  <c:v>50.14</c:v>
                </c:pt>
                <c:pt idx="4">
                  <c:v>47.67</c:v>
                </c:pt>
                <c:pt idx="5">
                  <c:v>9.66</c:v>
                </c:pt>
                <c:pt idx="6">
                  <c:v>48.75</c:v>
                </c:pt>
                <c:pt idx="7">
                  <c:v>9.76</c:v>
                </c:pt>
                <c:pt idx="8">
                  <c:v>9.8699999999999992</c:v>
                </c:pt>
                <c:pt idx="9">
                  <c:v>51.25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C0-4492-9B35-0527C05A514D}"/>
            </c:ext>
          </c:extLst>
        </c:ser>
        <c:ser>
          <c:idx val="1"/>
          <c:order val="1"/>
          <c:tx>
            <c:strRef>
              <c:f>Sheet4!$C$1</c:f>
              <c:strCache>
                <c:ptCount val="1"/>
                <c:pt idx="0">
                  <c:v>Trip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Sheet4!$A$2:$A$11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Sheet4!$C$2:$C$11</c:f>
              <c:numCache>
                <c:formatCode>General</c:formatCode>
                <c:ptCount val="10"/>
                <c:pt idx="0">
                  <c:v>19.25</c:v>
                </c:pt>
                <c:pt idx="1">
                  <c:v>14.82</c:v>
                </c:pt>
                <c:pt idx="2">
                  <c:v>22.69</c:v>
                </c:pt>
                <c:pt idx="3">
                  <c:v>20.73</c:v>
                </c:pt>
                <c:pt idx="4">
                  <c:v>24.35</c:v>
                </c:pt>
                <c:pt idx="5">
                  <c:v>14.77</c:v>
                </c:pt>
                <c:pt idx="6">
                  <c:v>24.44</c:v>
                </c:pt>
                <c:pt idx="7">
                  <c:v>14.26</c:v>
                </c:pt>
                <c:pt idx="8">
                  <c:v>14.17</c:v>
                </c:pt>
                <c:pt idx="9">
                  <c:v>24.96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C0-4492-9B35-0527C05A514D}"/>
            </c:ext>
          </c:extLst>
        </c:ser>
        <c:ser>
          <c:idx val="2"/>
          <c:order val="2"/>
          <c:tx>
            <c:strRef>
              <c:f>Sheet4!$D$1</c:f>
              <c:strCache>
                <c:ptCount val="1"/>
                <c:pt idx="0">
                  <c:v>Trip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Sheet4!$A$2:$A$11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Sheet4!$D$2:$D$11</c:f>
              <c:numCache>
                <c:formatCode>General</c:formatCode>
                <c:ptCount val="10"/>
                <c:pt idx="0">
                  <c:v>15.74</c:v>
                </c:pt>
                <c:pt idx="1">
                  <c:v>15.56</c:v>
                </c:pt>
                <c:pt idx="2">
                  <c:v>13.4</c:v>
                </c:pt>
                <c:pt idx="3">
                  <c:v>12.12</c:v>
                </c:pt>
                <c:pt idx="4">
                  <c:v>11.81</c:v>
                </c:pt>
                <c:pt idx="5">
                  <c:v>16.2</c:v>
                </c:pt>
                <c:pt idx="6">
                  <c:v>12.73</c:v>
                </c:pt>
                <c:pt idx="7">
                  <c:v>16.55</c:v>
                </c:pt>
                <c:pt idx="8">
                  <c:v>16.52</c:v>
                </c:pt>
                <c:pt idx="9">
                  <c:v>9.98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C0-4492-9B35-0527C05A514D}"/>
            </c:ext>
          </c:extLst>
        </c:ser>
        <c:ser>
          <c:idx val="3"/>
          <c:order val="3"/>
          <c:tx>
            <c:strRef>
              <c:f>Sheet4!$E$1</c:f>
              <c:strCache>
                <c:ptCount val="1"/>
                <c:pt idx="0">
                  <c:v>Trip 5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Sheet4!$A$2:$A$11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Sheet4!$E$2:$E$11</c:f>
              <c:numCache>
                <c:formatCode>General</c:formatCode>
                <c:ptCount val="10"/>
                <c:pt idx="0">
                  <c:v>12.21</c:v>
                </c:pt>
                <c:pt idx="1">
                  <c:v>20.62</c:v>
                </c:pt>
                <c:pt idx="2">
                  <c:v>10.34</c:v>
                </c:pt>
                <c:pt idx="3">
                  <c:v>6.29</c:v>
                </c:pt>
                <c:pt idx="4">
                  <c:v>6.48</c:v>
                </c:pt>
                <c:pt idx="5">
                  <c:v>18.420000000000002</c:v>
                </c:pt>
                <c:pt idx="6">
                  <c:v>5.82</c:v>
                </c:pt>
                <c:pt idx="7">
                  <c:v>19.75</c:v>
                </c:pt>
                <c:pt idx="8">
                  <c:v>18.059999999999999</c:v>
                </c:pt>
                <c:pt idx="9">
                  <c:v>5.44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C0-4492-9B35-0527C05A514D}"/>
            </c:ext>
          </c:extLst>
        </c:ser>
        <c:ser>
          <c:idx val="4"/>
          <c:order val="4"/>
          <c:tx>
            <c:strRef>
              <c:f>Sheet4!$F$1</c:f>
              <c:strCache>
                <c:ptCount val="1"/>
                <c:pt idx="0">
                  <c:v>Trip 6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Sheet4!$A$2:$A$11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Sheet4!$F$2:$F$11</c:f>
              <c:numCache>
                <c:formatCode>General</c:formatCode>
                <c:ptCount val="10"/>
                <c:pt idx="0">
                  <c:v>7.42</c:v>
                </c:pt>
                <c:pt idx="1">
                  <c:v>17.64</c:v>
                </c:pt>
                <c:pt idx="2">
                  <c:v>6.85</c:v>
                </c:pt>
                <c:pt idx="3">
                  <c:v>4.13</c:v>
                </c:pt>
                <c:pt idx="4">
                  <c:v>3.91</c:v>
                </c:pt>
                <c:pt idx="5">
                  <c:v>20.18</c:v>
                </c:pt>
                <c:pt idx="6">
                  <c:v>4.0599999999999996</c:v>
                </c:pt>
                <c:pt idx="7">
                  <c:v>18.45</c:v>
                </c:pt>
                <c:pt idx="8">
                  <c:v>19.079999999999998</c:v>
                </c:pt>
                <c:pt idx="9">
                  <c:v>3.19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C0-4492-9B35-0527C05A514D}"/>
            </c:ext>
          </c:extLst>
        </c:ser>
        <c:ser>
          <c:idx val="5"/>
          <c:order val="5"/>
          <c:tx>
            <c:strRef>
              <c:f>Sheet4!$G$1</c:f>
              <c:strCache>
                <c:ptCount val="1"/>
                <c:pt idx="0">
                  <c:v>Trip 7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Sheet4!$A$2:$A$11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Sheet4!$G$2:$G$11</c:f>
              <c:numCache>
                <c:formatCode>General</c:formatCode>
                <c:ptCount val="10"/>
                <c:pt idx="0">
                  <c:v>5.48</c:v>
                </c:pt>
                <c:pt idx="1">
                  <c:v>10.47</c:v>
                </c:pt>
                <c:pt idx="2">
                  <c:v>5.24</c:v>
                </c:pt>
                <c:pt idx="3">
                  <c:v>2.52</c:v>
                </c:pt>
                <c:pt idx="4">
                  <c:v>2.11</c:v>
                </c:pt>
                <c:pt idx="5">
                  <c:v>11.33</c:v>
                </c:pt>
                <c:pt idx="6">
                  <c:v>1.76</c:v>
                </c:pt>
                <c:pt idx="7">
                  <c:v>11.89</c:v>
                </c:pt>
                <c:pt idx="8">
                  <c:v>12.86</c:v>
                </c:pt>
                <c:pt idx="9">
                  <c:v>1.98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7C0-4492-9B35-0527C05A514D}"/>
            </c:ext>
          </c:extLst>
        </c:ser>
        <c:ser>
          <c:idx val="6"/>
          <c:order val="6"/>
          <c:tx>
            <c:strRef>
              <c:f>Sheet4!$H$1</c:f>
              <c:strCache>
                <c:ptCount val="1"/>
                <c:pt idx="0">
                  <c:v>Trip 8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Sheet4!$A$2:$A$11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Sheet4!$H$2:$H$11</c:f>
              <c:numCache>
                <c:formatCode>General</c:formatCode>
                <c:ptCount val="10"/>
                <c:pt idx="0">
                  <c:v>3.47</c:v>
                </c:pt>
                <c:pt idx="1">
                  <c:v>6.15</c:v>
                </c:pt>
                <c:pt idx="2">
                  <c:v>3.26</c:v>
                </c:pt>
                <c:pt idx="3">
                  <c:v>1.9</c:v>
                </c:pt>
                <c:pt idx="4">
                  <c:v>1.65</c:v>
                </c:pt>
                <c:pt idx="5">
                  <c:v>6.43</c:v>
                </c:pt>
                <c:pt idx="6">
                  <c:v>1.42</c:v>
                </c:pt>
                <c:pt idx="7">
                  <c:v>6.24</c:v>
                </c:pt>
                <c:pt idx="8">
                  <c:v>5.78</c:v>
                </c:pt>
                <c:pt idx="9">
                  <c:v>1.39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7C0-4492-9B35-0527C05A514D}"/>
            </c:ext>
          </c:extLst>
        </c:ser>
        <c:ser>
          <c:idx val="7"/>
          <c:order val="7"/>
          <c:tx>
            <c:strRef>
              <c:f>Sheet4!$I$1</c:f>
              <c:strCache>
                <c:ptCount val="1"/>
                <c:pt idx="0">
                  <c:v>Trip 9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Sheet4!$A$2:$A$11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Sheet4!$I$2:$I$11</c:f>
              <c:numCache>
                <c:formatCode>General</c:formatCode>
                <c:ptCount val="10"/>
                <c:pt idx="0">
                  <c:v>2.33</c:v>
                </c:pt>
                <c:pt idx="1">
                  <c:v>2.31</c:v>
                </c:pt>
                <c:pt idx="2">
                  <c:v>2.38</c:v>
                </c:pt>
                <c:pt idx="3">
                  <c:v>1.2</c:v>
                </c:pt>
                <c:pt idx="4">
                  <c:v>1.21</c:v>
                </c:pt>
                <c:pt idx="5">
                  <c:v>1.91</c:v>
                </c:pt>
                <c:pt idx="6">
                  <c:v>0.54</c:v>
                </c:pt>
                <c:pt idx="7">
                  <c:v>1.74</c:v>
                </c:pt>
                <c:pt idx="8">
                  <c:v>2.0499999999999998</c:v>
                </c:pt>
                <c:pt idx="9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7C0-4492-9B35-0527C05A514D}"/>
            </c:ext>
          </c:extLst>
        </c:ser>
        <c:ser>
          <c:idx val="8"/>
          <c:order val="8"/>
          <c:tx>
            <c:strRef>
              <c:f>Sheet4!$J$1</c:f>
              <c:strCache>
                <c:ptCount val="1"/>
                <c:pt idx="0">
                  <c:v>Trip 10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Sheet4!$A$2:$A$11</c:f>
              <c:strCache>
                <c:ptCount val="10"/>
                <c:pt idx="0">
                  <c:v>Chandigarh</c:v>
                </c:pt>
                <c:pt idx="1">
                  <c:v>Coimbatore</c:v>
                </c:pt>
                <c:pt idx="2">
                  <c:v>Indore</c:v>
                </c:pt>
                <c:pt idx="3">
                  <c:v>Jaipur</c:v>
                </c:pt>
                <c:pt idx="4">
                  <c:v>Kochi</c:v>
                </c:pt>
                <c:pt idx="5">
                  <c:v>Lucknow</c:v>
                </c:pt>
                <c:pt idx="6">
                  <c:v>Mysore</c:v>
                </c:pt>
                <c:pt idx="7">
                  <c:v>Surat</c:v>
                </c:pt>
                <c:pt idx="8">
                  <c:v>Vadodara</c:v>
                </c:pt>
                <c:pt idx="9">
                  <c:v>Visakhapatnam</c:v>
                </c:pt>
              </c:strCache>
            </c:strRef>
          </c:cat>
          <c:val>
            <c:numRef>
              <c:f>Sheet4!$J$2:$J$11</c:f>
              <c:numCache>
                <c:formatCode>General</c:formatCode>
                <c:ptCount val="10"/>
                <c:pt idx="0">
                  <c:v>1.79</c:v>
                </c:pt>
                <c:pt idx="1">
                  <c:v>1.22</c:v>
                </c:pt>
                <c:pt idx="2">
                  <c:v>1.51</c:v>
                </c:pt>
                <c:pt idx="3">
                  <c:v>0.97</c:v>
                </c:pt>
                <c:pt idx="4">
                  <c:v>0.81</c:v>
                </c:pt>
                <c:pt idx="5">
                  <c:v>1.1000000000000001</c:v>
                </c:pt>
                <c:pt idx="6">
                  <c:v>0.47</c:v>
                </c:pt>
                <c:pt idx="7">
                  <c:v>1.35</c:v>
                </c:pt>
                <c:pt idx="8">
                  <c:v>1.61</c:v>
                </c:pt>
                <c:pt idx="9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C0-4492-9B35-0527C05A5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3895711"/>
        <c:axId val="733890303"/>
      </c:barChart>
      <c:catAx>
        <c:axId val="73389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890303"/>
        <c:crosses val="autoZero"/>
        <c:auto val="1"/>
        <c:lblAlgn val="ctr"/>
        <c:lblOffset val="100"/>
        <c:noMultiLvlLbl val="0"/>
      </c:catAx>
      <c:valAx>
        <c:axId val="7338903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895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Revenue</a:t>
            </a:r>
            <a:r>
              <a:rPr lang="en-US" baseline="0">
                <a:solidFill>
                  <a:schemeClr val="bg1">
                    <a:lumMod val="95000"/>
                  </a:schemeClr>
                </a:solidFill>
              </a:rPr>
              <a:t> Contribution Over City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Sheet7!$E$2</c:f>
              <c:strCache>
                <c:ptCount val="1"/>
                <c:pt idx="0">
                  <c:v>Pct Contribution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Sheet7!$B$3:$C$12</c:f>
              <c:multiLvlStrCache>
                <c:ptCount val="10"/>
                <c:lvl>
                  <c:pt idx="0">
                    <c:v>February</c:v>
                  </c:pt>
                  <c:pt idx="1">
                    <c:v>April</c:v>
                  </c:pt>
                  <c:pt idx="2">
                    <c:v>May</c:v>
                  </c:pt>
                  <c:pt idx="3">
                    <c:v>February</c:v>
                  </c:pt>
                  <c:pt idx="4">
                    <c:v>May</c:v>
                  </c:pt>
                  <c:pt idx="5">
                    <c:v>February</c:v>
                  </c:pt>
                  <c:pt idx="6">
                    <c:v>May</c:v>
                  </c:pt>
                  <c:pt idx="7">
                    <c:v>April</c:v>
                  </c:pt>
                  <c:pt idx="8">
                    <c:v>April</c:v>
                  </c:pt>
                  <c:pt idx="9">
                    <c:v>April</c:v>
                  </c:pt>
                </c:lvl>
                <c:lvl>
                  <c:pt idx="0">
                    <c:v>Chandigarh</c:v>
                  </c:pt>
                  <c:pt idx="1">
                    <c:v>Coimbatore</c:v>
                  </c:pt>
                  <c:pt idx="2">
                    <c:v>Indore</c:v>
                  </c:pt>
                  <c:pt idx="3">
                    <c:v>Jaipur</c:v>
                  </c:pt>
                  <c:pt idx="4">
                    <c:v>Kochi</c:v>
                  </c:pt>
                  <c:pt idx="5">
                    <c:v>Lucknow</c:v>
                  </c:pt>
                  <c:pt idx="6">
                    <c:v>Mysore</c:v>
                  </c:pt>
                  <c:pt idx="7">
                    <c:v>Surat</c:v>
                  </c:pt>
                  <c:pt idx="8">
                    <c:v>Vadodara</c:v>
                  </c:pt>
                  <c:pt idx="9">
                    <c:v>Visakhapatnam</c:v>
                  </c:pt>
                </c:lvl>
              </c:multiLvlStrCache>
            </c:multiLvlStrRef>
          </c:cat>
          <c:val>
            <c:numRef>
              <c:f>Sheet7!$E$3:$E$12</c:f>
              <c:numCache>
                <c:formatCode>0.00</c:formatCode>
                <c:ptCount val="10"/>
                <c:pt idx="0">
                  <c:v>19.065100000000001</c:v>
                </c:pt>
                <c:pt idx="1">
                  <c:v>17.378900000000002</c:v>
                </c:pt>
                <c:pt idx="2">
                  <c:v>18.087199999999999</c:v>
                </c:pt>
                <c:pt idx="3">
                  <c:v>20.8216</c:v>
                </c:pt>
                <c:pt idx="4">
                  <c:v>19.613</c:v>
                </c:pt>
                <c:pt idx="5">
                  <c:v>18.780100000000001</c:v>
                </c:pt>
                <c:pt idx="6">
                  <c:v>18.377700000000001</c:v>
                </c:pt>
                <c:pt idx="7">
                  <c:v>17.956800000000001</c:v>
                </c:pt>
                <c:pt idx="8">
                  <c:v>18.5992</c:v>
                </c:pt>
                <c:pt idx="9">
                  <c:v>17.343900000000001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E5-4601-8473-3C32B0053B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82508623"/>
        <c:axId val="982505295"/>
      </c:barChart>
      <c:catAx>
        <c:axId val="98250862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505295"/>
        <c:crosses val="autoZero"/>
        <c:auto val="1"/>
        <c:lblAlgn val="ctr"/>
        <c:lblOffset val="100"/>
        <c:noMultiLvlLbl val="0"/>
      </c:catAx>
      <c:valAx>
        <c:axId val="982505295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508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[Charts.xlsx]Sheet9!PivotTable27</c:name>
    <c:fmtId val="2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Repeat Passenger Rate Performance By 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1"/>
          <c:order val="0"/>
          <c:tx>
            <c:strRef>
              <c:f>Sheet9!$C$3</c:f>
              <c:strCache>
                <c:ptCount val="1"/>
                <c:pt idx="0">
                  <c:v>City Repeate Passenger Rate</c:v>
                </c:pt>
              </c:strCache>
            </c:strRef>
          </c:tx>
          <c:spPr>
            <a:ln w="28575" cap="rnd">
              <a:solidFill>
                <a:schemeClr val="accent6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Sheet9!$A$4:$A$73</c:f>
              <c:multiLvlStrCache>
                <c:ptCount val="60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  <c:pt idx="6">
                    <c:v>January</c:v>
                  </c:pt>
                  <c:pt idx="7">
                    <c:v>February</c:v>
                  </c:pt>
                  <c:pt idx="8">
                    <c:v>March</c:v>
                  </c:pt>
                  <c:pt idx="9">
                    <c:v>April</c:v>
                  </c:pt>
                  <c:pt idx="10">
                    <c:v>May</c:v>
                  </c:pt>
                  <c:pt idx="11">
                    <c:v>June</c:v>
                  </c:pt>
                  <c:pt idx="12">
                    <c:v>January</c:v>
                  </c:pt>
                  <c:pt idx="13">
                    <c:v>February</c:v>
                  </c:pt>
                  <c:pt idx="14">
                    <c:v>March</c:v>
                  </c:pt>
                  <c:pt idx="15">
                    <c:v>April</c:v>
                  </c:pt>
                  <c:pt idx="16">
                    <c:v>May</c:v>
                  </c:pt>
                  <c:pt idx="17">
                    <c:v>June</c:v>
                  </c:pt>
                  <c:pt idx="18">
                    <c:v>January</c:v>
                  </c:pt>
                  <c:pt idx="19">
                    <c:v>February</c:v>
                  </c:pt>
                  <c:pt idx="20">
                    <c:v>March</c:v>
                  </c:pt>
                  <c:pt idx="21">
                    <c:v>April</c:v>
                  </c:pt>
                  <c:pt idx="22">
                    <c:v>May</c:v>
                  </c:pt>
                  <c:pt idx="23">
                    <c:v>June</c:v>
                  </c:pt>
                  <c:pt idx="24">
                    <c:v>January</c:v>
                  </c:pt>
                  <c:pt idx="25">
                    <c:v>February</c:v>
                  </c:pt>
                  <c:pt idx="26">
                    <c:v>March</c:v>
                  </c:pt>
                  <c:pt idx="27">
                    <c:v>April</c:v>
                  </c:pt>
                  <c:pt idx="28">
                    <c:v>May</c:v>
                  </c:pt>
                  <c:pt idx="29">
                    <c:v>June</c:v>
                  </c:pt>
                  <c:pt idx="30">
                    <c:v>January</c:v>
                  </c:pt>
                  <c:pt idx="31">
                    <c:v>February</c:v>
                  </c:pt>
                  <c:pt idx="32">
                    <c:v>March</c:v>
                  </c:pt>
                  <c:pt idx="33">
                    <c:v>April</c:v>
                  </c:pt>
                  <c:pt idx="34">
                    <c:v>May</c:v>
                  </c:pt>
                  <c:pt idx="35">
                    <c:v>June</c:v>
                  </c:pt>
                  <c:pt idx="36">
                    <c:v>January</c:v>
                  </c:pt>
                  <c:pt idx="37">
                    <c:v>February</c:v>
                  </c:pt>
                  <c:pt idx="38">
                    <c:v>March</c:v>
                  </c:pt>
                  <c:pt idx="39">
                    <c:v>April</c:v>
                  </c:pt>
                  <c:pt idx="40">
                    <c:v>May</c:v>
                  </c:pt>
                  <c:pt idx="41">
                    <c:v>June</c:v>
                  </c:pt>
                  <c:pt idx="42">
                    <c:v>January</c:v>
                  </c:pt>
                  <c:pt idx="43">
                    <c:v>February</c:v>
                  </c:pt>
                  <c:pt idx="44">
                    <c:v>March</c:v>
                  </c:pt>
                  <c:pt idx="45">
                    <c:v>April</c:v>
                  </c:pt>
                  <c:pt idx="46">
                    <c:v>May</c:v>
                  </c:pt>
                  <c:pt idx="47">
                    <c:v>June</c:v>
                  </c:pt>
                  <c:pt idx="48">
                    <c:v>January</c:v>
                  </c:pt>
                  <c:pt idx="49">
                    <c:v>February</c:v>
                  </c:pt>
                  <c:pt idx="50">
                    <c:v>March</c:v>
                  </c:pt>
                  <c:pt idx="51">
                    <c:v>April</c:v>
                  </c:pt>
                  <c:pt idx="52">
                    <c:v>May</c:v>
                  </c:pt>
                  <c:pt idx="53">
                    <c:v>June</c:v>
                  </c:pt>
                  <c:pt idx="54">
                    <c:v>January</c:v>
                  </c:pt>
                  <c:pt idx="55">
                    <c:v>February</c:v>
                  </c:pt>
                  <c:pt idx="56">
                    <c:v>March</c:v>
                  </c:pt>
                  <c:pt idx="57">
                    <c:v>April</c:v>
                  </c:pt>
                  <c:pt idx="58">
                    <c:v>May</c:v>
                  </c:pt>
                  <c:pt idx="59">
                    <c:v>June</c:v>
                  </c:pt>
                </c:lvl>
                <c:lvl>
                  <c:pt idx="0">
                    <c:v>Chandigarh</c:v>
                  </c:pt>
                  <c:pt idx="6">
                    <c:v>Coimbatore</c:v>
                  </c:pt>
                  <c:pt idx="12">
                    <c:v>Indore</c:v>
                  </c:pt>
                  <c:pt idx="18">
                    <c:v>Jaipur</c:v>
                  </c:pt>
                  <c:pt idx="24">
                    <c:v>Kochi</c:v>
                  </c:pt>
                  <c:pt idx="30">
                    <c:v>Lucknow</c:v>
                  </c:pt>
                  <c:pt idx="36">
                    <c:v>Mysore</c:v>
                  </c:pt>
                  <c:pt idx="42">
                    <c:v>Surat</c:v>
                  </c:pt>
                  <c:pt idx="48">
                    <c:v>Vadodara</c:v>
                  </c:pt>
                  <c:pt idx="54">
                    <c:v>Visakhapatnam</c:v>
                  </c:pt>
                </c:lvl>
              </c:multiLvlStrCache>
            </c:multiLvlStrRef>
          </c:cat>
          <c:val>
            <c:numRef>
              <c:f>Sheet9!$C$4:$C$73</c:f>
              <c:numCache>
                <c:formatCode>General</c:formatCode>
                <c:ptCount val="60"/>
                <c:pt idx="0">
                  <c:v>21.14</c:v>
                </c:pt>
                <c:pt idx="1">
                  <c:v>21.14</c:v>
                </c:pt>
                <c:pt idx="2">
                  <c:v>21.14</c:v>
                </c:pt>
                <c:pt idx="3">
                  <c:v>21.14</c:v>
                </c:pt>
                <c:pt idx="4">
                  <c:v>21.14</c:v>
                </c:pt>
                <c:pt idx="5">
                  <c:v>21.14</c:v>
                </c:pt>
                <c:pt idx="6">
                  <c:v>23.05</c:v>
                </c:pt>
                <c:pt idx="7">
                  <c:v>23.05</c:v>
                </c:pt>
                <c:pt idx="8">
                  <c:v>23.05</c:v>
                </c:pt>
                <c:pt idx="9">
                  <c:v>23.05</c:v>
                </c:pt>
                <c:pt idx="10">
                  <c:v>23.05</c:v>
                </c:pt>
                <c:pt idx="11">
                  <c:v>23.05</c:v>
                </c:pt>
                <c:pt idx="12">
                  <c:v>32.68</c:v>
                </c:pt>
                <c:pt idx="13">
                  <c:v>32.68</c:v>
                </c:pt>
                <c:pt idx="14">
                  <c:v>32.68</c:v>
                </c:pt>
                <c:pt idx="15">
                  <c:v>32.68</c:v>
                </c:pt>
                <c:pt idx="16">
                  <c:v>32.68</c:v>
                </c:pt>
                <c:pt idx="17">
                  <c:v>32.68</c:v>
                </c:pt>
                <c:pt idx="18">
                  <c:v>17.43</c:v>
                </c:pt>
                <c:pt idx="19">
                  <c:v>17.43</c:v>
                </c:pt>
                <c:pt idx="20">
                  <c:v>17.43</c:v>
                </c:pt>
                <c:pt idx="21">
                  <c:v>17.43</c:v>
                </c:pt>
                <c:pt idx="22">
                  <c:v>17.43</c:v>
                </c:pt>
                <c:pt idx="23">
                  <c:v>17.43</c:v>
                </c:pt>
                <c:pt idx="24">
                  <c:v>22.4</c:v>
                </c:pt>
                <c:pt idx="25">
                  <c:v>22.4</c:v>
                </c:pt>
                <c:pt idx="26">
                  <c:v>22.4</c:v>
                </c:pt>
                <c:pt idx="27">
                  <c:v>22.4</c:v>
                </c:pt>
                <c:pt idx="28">
                  <c:v>22.4</c:v>
                </c:pt>
                <c:pt idx="29">
                  <c:v>22.4</c:v>
                </c:pt>
                <c:pt idx="30">
                  <c:v>37.119999999999997</c:v>
                </c:pt>
                <c:pt idx="31">
                  <c:v>37.119999999999997</c:v>
                </c:pt>
                <c:pt idx="32">
                  <c:v>37.119999999999997</c:v>
                </c:pt>
                <c:pt idx="33">
                  <c:v>37.119999999999997</c:v>
                </c:pt>
                <c:pt idx="34">
                  <c:v>37.119999999999997</c:v>
                </c:pt>
                <c:pt idx="35">
                  <c:v>37.119999999999997</c:v>
                </c:pt>
                <c:pt idx="36">
                  <c:v>11.23</c:v>
                </c:pt>
                <c:pt idx="37">
                  <c:v>11.23</c:v>
                </c:pt>
                <c:pt idx="38">
                  <c:v>11.23</c:v>
                </c:pt>
                <c:pt idx="39">
                  <c:v>11.23</c:v>
                </c:pt>
                <c:pt idx="40">
                  <c:v>11.23</c:v>
                </c:pt>
                <c:pt idx="41">
                  <c:v>11.23</c:v>
                </c:pt>
                <c:pt idx="42">
                  <c:v>42.63</c:v>
                </c:pt>
                <c:pt idx="43">
                  <c:v>42.63</c:v>
                </c:pt>
                <c:pt idx="44">
                  <c:v>42.63</c:v>
                </c:pt>
                <c:pt idx="45">
                  <c:v>42.63</c:v>
                </c:pt>
                <c:pt idx="46">
                  <c:v>42.63</c:v>
                </c:pt>
                <c:pt idx="47">
                  <c:v>42.63</c:v>
                </c:pt>
                <c:pt idx="48">
                  <c:v>30.03</c:v>
                </c:pt>
                <c:pt idx="49">
                  <c:v>30.03</c:v>
                </c:pt>
                <c:pt idx="50">
                  <c:v>30.03</c:v>
                </c:pt>
                <c:pt idx="51">
                  <c:v>30.03</c:v>
                </c:pt>
                <c:pt idx="52">
                  <c:v>30.03</c:v>
                </c:pt>
                <c:pt idx="53">
                  <c:v>30.03</c:v>
                </c:pt>
                <c:pt idx="54">
                  <c:v>28.61</c:v>
                </c:pt>
                <c:pt idx="55">
                  <c:v>28.61</c:v>
                </c:pt>
                <c:pt idx="56">
                  <c:v>28.61</c:v>
                </c:pt>
                <c:pt idx="57">
                  <c:v>28.61</c:v>
                </c:pt>
                <c:pt idx="58">
                  <c:v>28.61</c:v>
                </c:pt>
                <c:pt idx="59">
                  <c:v>28.61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74-48F4-A876-563C0D6A24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8662607"/>
        <c:axId val="798640975"/>
      </c:lineChart>
      <c:catAx>
        <c:axId val="798662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8640975"/>
        <c:crosses val="autoZero"/>
        <c:auto val="1"/>
        <c:lblAlgn val="ctr"/>
        <c:lblOffset val="100"/>
        <c:noMultiLvlLbl val="0"/>
      </c:catAx>
      <c:valAx>
        <c:axId val="798640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8662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[Charts.xlsx]Sheet10!PivotTable28</c:name>
    <c:fmtId val="3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Monthly</a:t>
            </a:r>
            <a:r>
              <a:rPr lang="en-US" baseline="0">
                <a:solidFill>
                  <a:schemeClr val="bg1">
                    <a:lumMod val="95000"/>
                  </a:schemeClr>
                </a:solidFill>
              </a:rPr>
              <a:t> Repeate Passenger Rate Performance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Sheet10!$C$4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Sheet10!$B$5:$B$10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Sheet10!$C$5:$C$10</c:f>
              <c:numCache>
                <c:formatCode>General</c:formatCode>
                <c:ptCount val="6"/>
                <c:pt idx="0">
                  <c:v>197.20000000000002</c:v>
                </c:pt>
                <c:pt idx="1">
                  <c:v>218.16000000000003</c:v>
                </c:pt>
                <c:pt idx="2">
                  <c:v>259.82</c:v>
                </c:pt>
                <c:pt idx="3">
                  <c:v>299.54999999999995</c:v>
                </c:pt>
                <c:pt idx="4">
                  <c:v>342.19000000000005</c:v>
                </c:pt>
                <c:pt idx="5">
                  <c:v>309.07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E3-45E5-8BAE-619BC0AE3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4648959"/>
        <c:axId val="994649791"/>
      </c:barChart>
      <c:catAx>
        <c:axId val="994648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649791"/>
        <c:crosses val="autoZero"/>
        <c:auto val="1"/>
        <c:lblAlgn val="ctr"/>
        <c:lblOffset val="100"/>
        <c:noMultiLvlLbl val="0"/>
      </c:catAx>
      <c:valAx>
        <c:axId val="9946497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648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4B2C-2E07-49CD-AE10-1A6F6C5EB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BE160-C9C8-4308-9757-D166E1C37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4E562-BF1D-4CAC-8C40-907AAD5D5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A602-08B1-4E5F-9D80-CC418C7F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775B-DF98-49D2-BC77-0D0E57B0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24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F0F2-874A-452C-A434-3BC83B55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A7F4A-EDE9-41BF-9B36-F2247AFDB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E1EDC-C979-4784-9A69-A5BAEED64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A130-C681-4164-BF54-598E8D61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1CE7-5E5E-4701-9752-A04A5BE9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1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4DF493-7FC6-4362-909C-7ECC478F0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9D02F0-82CB-4ECF-98C0-7BA6F1CF7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00987-63C5-44FE-A0A0-2AA9EC5B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4BCAF-0C1E-4DE3-9BC0-BB7E334B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2EEC4-840F-4EEC-B37F-B70D911D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49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F700-0368-4D77-97B1-106DE05D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56D1-8127-49AB-9742-85FD6FE53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52947-4992-4949-B8C2-E3AF92198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DD3DC-E336-4474-90BD-20356C03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F194C-FC3D-444D-941E-2F03B351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62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7C90-5199-4B46-8876-D755C423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C4CAA-5628-4AB3-8715-7F7C47D9C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5340-2624-47DF-BDC5-6330252A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410EE-690C-491A-B718-5F593510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B19A5-3DBA-495E-9660-92F82228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99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C477-2330-4CA0-AAC6-AD74ED4F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8A091-6B2E-420B-9C1E-58751A195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4255A-6142-4EDF-83E9-BA006682C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F262A-EA68-4EE5-B29A-9080DD44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32B98-97C8-496B-ABA2-7F9C9E5F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2EDDC-95AD-4F1B-82C4-7C590E10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61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3B11-4BA7-4D04-9E0F-F0B6C40F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15DB4-145C-4B70-957F-6D29B050A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9623-E100-4116-8610-7217EF920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E8AA1-3A8F-4575-807E-D1C9B6B0F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1E938-A61F-4D4A-8188-368A1C2C6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6E0B8-67FF-40F9-B357-F2A2BB42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3BDE6-9B6D-4F90-A969-CA84022E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D8B77-F9BF-4166-A165-170C693C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3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3D1B-3A43-4B19-8814-904F0819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A213C1-D389-433D-B9F8-811885EFA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618EB-EE02-4B29-A85D-4904B9B1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E7635-E775-4FBD-A4AF-829D40B6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73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C5E40-BC72-4FB5-8CB1-6D70E79B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EF174-29A4-425A-B073-11D52E5C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32956-7DD9-4423-B7F1-F9610249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7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F558-3D64-4A9B-8407-85B19D706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B10E-4D83-48A0-B6D8-6A6CED2B7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1799C-E063-4927-A36D-12C2939E1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E1E12-BB5D-46DE-8482-A83F9ACCF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EEC2D-F11F-4A77-84AC-846FF293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7EAEE-3E40-4759-BAF9-42E9F830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2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078D-6F3B-4382-B404-8917D9AD2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11D281-477B-4BAA-B63C-CC98CEF8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B6FB2-16D6-4215-8B3A-5234A1FF8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9E71D-9DE2-46B0-8CC6-C6DB5F58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54974-0435-4A8F-B8AA-3823A50A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641BB-62A3-49A5-8212-A99235BB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7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3D1CB-502E-4959-A283-253B4B9D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5404-C99F-4CC5-8831-BD41811E3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AE89B-F201-4C72-9C7C-21E24CB9B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96305-2684-466E-999D-9BD54A317E30}" type="datetimeFigureOut">
              <a:rPr lang="en-IN" smtClean="0"/>
              <a:t>17-12-2024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32A4C-1E51-4D87-9A22-0464C032B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71B75-58EB-44F5-BE4F-A202A7C3D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F9E2B-5EA5-4971-BF75-379CEAFB8E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jitmuni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C47C4FB8-537B-4A6C-998B-01FE6839AE4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blipFill>
            <a:blip r:embed="rId3">
              <a:alphaModFix amt="70000"/>
            </a:blip>
            <a:stretch>
              <a:fillRect/>
            </a:stretch>
          </a:blip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C74C1-1E8A-43A0-8B57-7C4658C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26" y="2355896"/>
            <a:ext cx="10340787" cy="64788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GoodCabs Analysis</a:t>
            </a:r>
            <a:endParaRPr lang="en-IN" b="1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EA75D5-0598-446E-9F4F-B1B4A38B6A6B}"/>
              </a:ext>
            </a:extLst>
          </p:cNvPr>
          <p:cNvSpPr txBox="1">
            <a:spLocks/>
          </p:cNvSpPr>
          <p:nvPr/>
        </p:nvSpPr>
        <p:spPr>
          <a:xfrm>
            <a:off x="1008526" y="3124199"/>
            <a:ext cx="5257800" cy="30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u="sng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Transportation &amp; Mobility Domain</a:t>
            </a:r>
            <a:endParaRPr lang="en-IN" b="1" i="1" u="sng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2B731C-EFBF-4BA3-A8FD-0B6778A9B3E7}"/>
              </a:ext>
            </a:extLst>
          </p:cNvPr>
          <p:cNvSpPr txBox="1">
            <a:spLocks/>
          </p:cNvSpPr>
          <p:nvPr/>
        </p:nvSpPr>
        <p:spPr>
          <a:xfrm>
            <a:off x="1008526" y="3536808"/>
            <a:ext cx="5257800" cy="30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u="sng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Functions - Operations</a:t>
            </a:r>
            <a:endParaRPr lang="en-IN" b="1" i="1" u="sng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01AFD8-9772-415E-BAF8-16EB0AB6C4E6}"/>
              </a:ext>
            </a:extLst>
          </p:cNvPr>
          <p:cNvSpPr txBox="1">
            <a:spLocks/>
          </p:cNvSpPr>
          <p:nvPr/>
        </p:nvSpPr>
        <p:spPr>
          <a:xfrm>
            <a:off x="1008528" y="742833"/>
            <a:ext cx="9165514" cy="540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Codebasics Resume Project Challenge - 13</a:t>
            </a:r>
            <a:endParaRPr lang="en-IN" b="1" dirty="0">
              <a:solidFill>
                <a:schemeClr val="accent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CF1B9B-B01B-458C-B697-8B39102646EA}"/>
              </a:ext>
            </a:extLst>
          </p:cNvPr>
          <p:cNvSpPr txBox="1">
            <a:spLocks/>
          </p:cNvSpPr>
          <p:nvPr/>
        </p:nvSpPr>
        <p:spPr>
          <a:xfrm>
            <a:off x="1008526" y="3949417"/>
            <a:ext cx="3653117" cy="647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Presented By – Ajit Muni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C6149E31-4B6D-4E2B-8621-9ACD25792681}"/>
              </a:ext>
            </a:extLst>
          </p:cNvPr>
          <p:cNvSpPr/>
          <p:nvPr/>
        </p:nvSpPr>
        <p:spPr>
          <a:xfrm flipH="1">
            <a:off x="7787343" y="0"/>
            <a:ext cx="4404657" cy="6858000"/>
          </a:xfrm>
          <a:prstGeom prst="rtTriangle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82D7A-FA0F-4E54-8655-DA5F81A4D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71" y="377848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374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06" y="194693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Primary Q5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76CED3-B267-4161-9E33-51CF0FAC0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90" y="767603"/>
            <a:ext cx="9284715" cy="1389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F4C14-FB2A-455E-95D4-1278EB3F471C}"/>
              </a:ext>
            </a:extLst>
          </p:cNvPr>
          <p:cNvSpPr txBox="1"/>
          <p:nvPr/>
        </p:nvSpPr>
        <p:spPr>
          <a:xfrm>
            <a:off x="579934" y="2255143"/>
            <a:ext cx="10270833" cy="1161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weekdays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Lucknow and Surat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see the most trips since they are business-focused cities.</a:t>
            </a:r>
            <a:endParaRPr lang="en-IN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weekends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Jaipur and Kochi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lead the way, being popular tourist destinations</a:t>
            </a:r>
            <a:endParaRPr lang="en-IN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632D9-8C3C-4642-AEC9-4F0C88553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96" y="3514290"/>
            <a:ext cx="4633362" cy="3149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945AC-4A5E-4453-8D5F-8F671B167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6347" y="3514289"/>
            <a:ext cx="4465707" cy="31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084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32" y="126348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Primary Q6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79120F-AE90-4D9D-BC4F-E5FF55F4F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32" y="767603"/>
            <a:ext cx="9120111" cy="1467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9CE15-5B27-4AB1-9AAB-2D720573941C}"/>
              </a:ext>
            </a:extLst>
          </p:cNvPr>
          <p:cNvSpPr txBox="1"/>
          <p:nvPr/>
        </p:nvSpPr>
        <p:spPr>
          <a:xfrm>
            <a:off x="459441" y="2488187"/>
            <a:ext cx="10999986" cy="640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1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tourism-oriented cities</a:t>
            </a:r>
            <a:r>
              <a:rPr lang="en-IN" sz="1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(Jaipur, Kochi, Mysore, Visakhapatnam), passengers usually take </a:t>
            </a:r>
            <a:r>
              <a:rPr lang="en-IN" sz="1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2-3 trips</a:t>
            </a:r>
            <a:r>
              <a:rPr lang="en-IN" sz="1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likely for sightseeing.</a:t>
            </a:r>
            <a:endParaRPr lang="en-IN" sz="12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1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business-focused cities</a:t>
            </a:r>
            <a:r>
              <a:rPr lang="en-IN" sz="1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(Lucknow, Surat, Coimbatore, Vadodara), passengers often take </a:t>
            </a:r>
            <a:r>
              <a:rPr lang="en-IN" sz="1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5+ trips</a:t>
            </a:r>
            <a:r>
              <a:rPr lang="en-IN" sz="1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reflecting work-related travel</a:t>
            </a:r>
            <a:r>
              <a:rPr lang="en-IN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587EDE-15E4-4DAF-9EB6-8EEA9AAF5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52" y="3303362"/>
            <a:ext cx="10142935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174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33" y="139461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Primary Q7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87559-8D6F-405F-B529-59EE4DCDF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4" y="682438"/>
            <a:ext cx="10958344" cy="1540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F7B89B-24B0-4538-AE46-9E8FBFC7B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33" y="3668733"/>
            <a:ext cx="7498730" cy="2972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2BAC2B-99B4-41FD-AED6-75F6B1F71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063" y="3668733"/>
            <a:ext cx="3101609" cy="29720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72FA92-76F0-45DD-B673-BE4F6BBD2206}"/>
              </a:ext>
            </a:extLst>
          </p:cNvPr>
          <p:cNvSpPr txBox="1"/>
          <p:nvPr/>
        </p:nvSpPr>
        <p:spPr>
          <a:xfrm>
            <a:off x="493059" y="2354090"/>
            <a:ext cx="10826618" cy="1074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Trips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Cities like </a:t>
            </a: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Jaipur, Kochi, Coimbatore, and Mysore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have exceeded their targets.</a:t>
            </a:r>
            <a:endParaRPr lang="en-IN" sz="1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Passengers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Lucknow, Indore, Surat, Vadodara, and Coimbatore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performed well, exceeding their targets.</a:t>
            </a:r>
            <a:endParaRPr lang="en-IN" sz="1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 Ratings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Except for </a:t>
            </a: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Jaipur, Kochi, and Mysore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most cities fell short of their rating targets.</a:t>
            </a:r>
            <a:endParaRPr lang="en-IN" sz="1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0348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26" y="128775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Primary Q8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758980-D511-44B9-AFD5-D4E1230E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61" y="767603"/>
            <a:ext cx="10221203" cy="1930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9A10D-89E6-4265-8C63-BD22325C4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07" y="2947019"/>
            <a:ext cx="4336156" cy="2972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E722D7-13E2-414A-B209-FB0D67DD4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497" y="2947019"/>
            <a:ext cx="7331075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933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6382B0-B1D1-4EAD-BA88-5F2C0519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20" y="380852"/>
            <a:ext cx="800100" cy="8001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6A4BE3-7AAE-41E1-B649-623E8C037AA4}"/>
              </a:ext>
            </a:extLst>
          </p:cNvPr>
          <p:cNvSpPr txBox="1">
            <a:spLocks/>
          </p:cNvSpPr>
          <p:nvPr/>
        </p:nvSpPr>
        <p:spPr>
          <a:xfrm>
            <a:off x="1411939" y="2951444"/>
            <a:ext cx="9438827" cy="477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Ad-Hoc Analysis</a:t>
            </a:r>
            <a:endParaRPr kumimoji="0" lang="en-IN" sz="239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443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A5A2-9B0A-49B1-A9F7-DA807B9E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0" y="649606"/>
            <a:ext cx="10403541" cy="5313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Ad-hoc Request -1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51F6B-7185-4AA1-9710-A07E4F98E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" y="1350567"/>
            <a:ext cx="9637575" cy="4156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382B0-B1D1-4EAD-BA88-5F2C0519D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20" y="380852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8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C1BEB1-CC96-408C-BC6D-28114251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77" y="610490"/>
            <a:ext cx="5900123" cy="5818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7A71F-C53B-4C4C-A26B-369C6A0C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0746"/>
            <a:ext cx="5603701" cy="30254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9F4EA9-FFBD-44C9-A6BD-B3A856CEBCA8}"/>
              </a:ext>
            </a:extLst>
          </p:cNvPr>
          <p:cNvSpPr txBox="1"/>
          <p:nvPr/>
        </p:nvSpPr>
        <p:spPr>
          <a:xfrm>
            <a:off x="492300" y="182887"/>
            <a:ext cx="18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116A8-AD45-4DD4-B1F2-ADC8DD2C36F9}"/>
              </a:ext>
            </a:extLst>
          </p:cNvPr>
          <p:cNvSpPr txBox="1"/>
          <p:nvPr/>
        </p:nvSpPr>
        <p:spPr>
          <a:xfrm>
            <a:off x="6248400" y="1751710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EDDE8-D474-4E5D-85D3-382229BA061F}"/>
              </a:ext>
            </a:extLst>
          </p:cNvPr>
          <p:cNvSpPr txBox="1"/>
          <p:nvPr/>
        </p:nvSpPr>
        <p:spPr>
          <a:xfrm>
            <a:off x="3944471" y="182887"/>
            <a:ext cx="775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Ad-hoc Request -1 Ans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D11DE-D94C-4E53-B224-98606C6EA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240" y="298337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907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Ad-hoc – 1 Key Insights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ABEBE-6D0B-4F69-A825-8FC8F0BA4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540" y="365126"/>
            <a:ext cx="800100" cy="8001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D2CB91D-4DAB-43ED-BE31-296498F3A3BD}"/>
              </a:ext>
            </a:extLst>
          </p:cNvPr>
          <p:cNvGraphicFramePr>
            <a:graphicFrameLocks/>
          </p:cNvGraphicFramePr>
          <p:nvPr/>
        </p:nvGraphicFramePr>
        <p:xfrm>
          <a:off x="409686" y="1035424"/>
          <a:ext cx="7111702" cy="2989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7C6783-32DB-42A6-ADCD-8EDA3D901627}"/>
              </a:ext>
            </a:extLst>
          </p:cNvPr>
          <p:cNvSpPr txBox="1"/>
          <p:nvPr/>
        </p:nvSpPr>
        <p:spPr>
          <a:xfrm>
            <a:off x="409686" y="4032842"/>
            <a:ext cx="11504406" cy="1570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Trip Contribution and Average Fare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Top Performers: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Jaipur (18.05%), Lucknow (15.10%), and Surat (12.88%) contribute 46.03% of all trips.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Key Insight: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Jaipur tops the chart with the highest average fare of ₹483.92 per trip.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Improvement Area: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Mysore has the lowest contribution at 3.81% with 16,238 trips.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9540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A5A2-9B0A-49B1-A9F7-DA807B9E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840" y="634969"/>
            <a:ext cx="10403541" cy="5313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Ad-hoc Request -2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2B19F-6CFE-4F54-80AA-7FB541874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40" y="1410155"/>
            <a:ext cx="9211235" cy="4991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88D4EE-4EB8-4A04-8DC1-74D068F85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975" y="366215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39F4EA9-FFBD-44C9-A6BD-B3A856CEBCA8}"/>
              </a:ext>
            </a:extLst>
          </p:cNvPr>
          <p:cNvSpPr txBox="1"/>
          <p:nvPr/>
        </p:nvSpPr>
        <p:spPr>
          <a:xfrm>
            <a:off x="690282" y="182887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116A8-AD45-4DD4-B1F2-ADC8DD2C36F9}"/>
              </a:ext>
            </a:extLst>
          </p:cNvPr>
          <p:cNvSpPr txBox="1"/>
          <p:nvPr/>
        </p:nvSpPr>
        <p:spPr>
          <a:xfrm>
            <a:off x="5843183" y="1007035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EDDE8-D474-4E5D-85D3-382229BA061F}"/>
              </a:ext>
            </a:extLst>
          </p:cNvPr>
          <p:cNvSpPr txBox="1"/>
          <p:nvPr/>
        </p:nvSpPr>
        <p:spPr>
          <a:xfrm>
            <a:off x="3944471" y="182887"/>
            <a:ext cx="775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Ad-hoc Request -2 Ans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2976B3-93C5-42FB-8F88-6F44C32B2221}"/>
              </a:ext>
            </a:extLst>
          </p:cNvPr>
          <p:cNvGrpSpPr/>
          <p:nvPr/>
        </p:nvGrpSpPr>
        <p:grpSpPr>
          <a:xfrm>
            <a:off x="277906" y="552219"/>
            <a:ext cx="5565277" cy="6216134"/>
            <a:chOff x="277906" y="552219"/>
            <a:chExt cx="5565277" cy="6216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D6B5EA-5BD8-476B-AAF1-98FF7145394D}"/>
                </a:ext>
              </a:extLst>
            </p:cNvPr>
            <p:cNvSpPr/>
            <p:nvPr/>
          </p:nvSpPr>
          <p:spPr>
            <a:xfrm>
              <a:off x="277906" y="552219"/>
              <a:ext cx="5565277" cy="62161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FB5BFA-C6DB-46F8-9957-A75E2F5D5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282" y="659700"/>
              <a:ext cx="2918713" cy="23471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B77DCD-420B-4A23-805C-37D6A2736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8068" y="2786035"/>
              <a:ext cx="2461473" cy="250719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5A6B3D-557B-40DA-A450-4F188023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282" y="5088305"/>
              <a:ext cx="4900085" cy="143268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9ED4D67-6697-443F-BB28-B74D2C0AA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183" y="1537077"/>
            <a:ext cx="5963335" cy="3551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F74926-2CE2-41C1-A699-4164E152A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451" y="327401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924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A2110E1C-A1E6-4738-8B56-F4FE406C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7" y="194795"/>
            <a:ext cx="9856692" cy="71064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IN" sz="3600" b="1" dirty="0">
              <a:solidFill>
                <a:schemeClr val="accent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9DD0E-192B-4A86-863E-2CC88CB831A6}"/>
              </a:ext>
            </a:extLst>
          </p:cNvPr>
          <p:cNvSpPr txBox="1"/>
          <p:nvPr/>
        </p:nvSpPr>
        <p:spPr>
          <a:xfrm>
            <a:off x="1310640" y="1412240"/>
            <a:ext cx="9479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GoodCabs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 is a fast-growing cab service company that has earned a trusted reputation across India's tier-2 cities since its launch two years ago. By focusing on empowering local drivers, </a:t>
            </a:r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GoodCabs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 provides a stable livelihood for them in their hometowns while offering reliable and affordable transportation solutions to passengers.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8F518-C083-4150-AB4F-06C0101AB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15" y="358738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1205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Ad-hoc – 2 Key Insights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A0B93-99E7-445C-868A-6B0060753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26" y="321171"/>
            <a:ext cx="800100" cy="800100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71F4FC9-4A06-4D96-859C-86C862EBC1EA}"/>
              </a:ext>
            </a:extLst>
          </p:cNvPr>
          <p:cNvGraphicFramePr>
            <a:graphicFrameLocks/>
          </p:cNvGraphicFramePr>
          <p:nvPr/>
        </p:nvGraphicFramePr>
        <p:xfrm>
          <a:off x="477371" y="938157"/>
          <a:ext cx="11490960" cy="2979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FCC8FD7-69C8-4AFD-91F9-F3A1ED47A56A}"/>
              </a:ext>
            </a:extLst>
          </p:cNvPr>
          <p:cNvSpPr txBox="1"/>
          <p:nvPr/>
        </p:nvSpPr>
        <p:spPr>
          <a:xfrm>
            <a:off x="477371" y="4174416"/>
            <a:ext cx="11329147" cy="1861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Performance Analysis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High Achiever: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Jaipur surpasses targets, especially in February (+22.09%) and May (+20.79%).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Underperformers: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Vadodara (-27.92%) and Kochi (-28.9%) faced challenges in June.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Seasonal Trends: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April and May see strong performances, while June highlights weak spots for Vadodara and Kochi.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957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A5A2-9B0A-49B1-A9F7-DA807B9E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0" y="645788"/>
            <a:ext cx="10403541" cy="5313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Ad-hoc Request -3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C45B2-34F4-4EB7-9455-28A0CE761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341602"/>
            <a:ext cx="9354671" cy="4174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FAFA8-FCF2-4F93-8198-ECE7142F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171" y="377034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7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39F4EA9-FFBD-44C9-A6BD-B3A856CEBCA8}"/>
              </a:ext>
            </a:extLst>
          </p:cNvPr>
          <p:cNvSpPr txBox="1"/>
          <p:nvPr/>
        </p:nvSpPr>
        <p:spPr>
          <a:xfrm>
            <a:off x="690282" y="182887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116A8-AD45-4DD4-B1F2-ADC8DD2C36F9}"/>
              </a:ext>
            </a:extLst>
          </p:cNvPr>
          <p:cNvSpPr txBox="1"/>
          <p:nvPr/>
        </p:nvSpPr>
        <p:spPr>
          <a:xfrm>
            <a:off x="2259106" y="4317110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EDDE8-D474-4E5D-85D3-382229BA061F}"/>
              </a:ext>
            </a:extLst>
          </p:cNvPr>
          <p:cNvSpPr txBox="1"/>
          <p:nvPr/>
        </p:nvSpPr>
        <p:spPr>
          <a:xfrm>
            <a:off x="3944471" y="182887"/>
            <a:ext cx="775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Ad-hoc Request -3 Ans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D6B5EA-5BD8-476B-AAF1-98FF7145394D}"/>
              </a:ext>
            </a:extLst>
          </p:cNvPr>
          <p:cNvSpPr/>
          <p:nvPr/>
        </p:nvSpPr>
        <p:spPr>
          <a:xfrm>
            <a:off x="389094" y="614687"/>
            <a:ext cx="10386481" cy="361636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5DE659-FE40-422C-ABC7-59414FA7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382" y="4501776"/>
            <a:ext cx="5964096" cy="21742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8A589-B203-4A76-B9A1-C4899AA58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31" y="343967"/>
            <a:ext cx="8001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69D0C5-B759-40D1-B1F2-B90C8AF1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5" y="757624"/>
            <a:ext cx="10127858" cy="32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59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Ad-hoc – 3 Key Insights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C588B-2BDC-41E2-8D53-497735371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131" y="343967"/>
            <a:ext cx="800100" cy="8001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4D72283-1B39-4F84-B7AB-49632FECD8B0}"/>
              </a:ext>
            </a:extLst>
          </p:cNvPr>
          <p:cNvGraphicFramePr>
            <a:graphicFrameLocks/>
          </p:cNvGraphicFramePr>
          <p:nvPr/>
        </p:nvGraphicFramePr>
        <p:xfrm>
          <a:off x="335280" y="1144067"/>
          <a:ext cx="11605260" cy="2585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2895BA-F61F-4EA8-9B7C-61C7A31BFD47}"/>
              </a:ext>
            </a:extLst>
          </p:cNvPr>
          <p:cNvSpPr txBox="1"/>
          <p:nvPr/>
        </p:nvSpPr>
        <p:spPr>
          <a:xfrm>
            <a:off x="505609" y="3729318"/>
            <a:ext cx="11605260" cy="2460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Travel Patterns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Tourism Impact: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Jaipur, Kochi, Mysore, and Visakhapatnam exhibit a high repeat passenger rate for initial trips (Trip-2 and Trip-3), leveraging their appeal as tourism hubs.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Consistency Observed: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Cities like Indore, Lucknow, Surat, and Vadodara demonstrate steady repeat passenger contribution percentages across Trips 2 through 7, indicating consistent retention over a longer duration.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Key Takeaway: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While tourism cities experience a strong start in repeat rates, other cities maintain balanced and sustainable growth across multiple trips.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25557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A5A2-9B0A-49B1-A9F7-DA807B9E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684904"/>
            <a:ext cx="10403541" cy="5313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Ad-hoc Request -4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6307C-79D2-441A-856D-2FED6F16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20" y="1312730"/>
            <a:ext cx="9987696" cy="4860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9B9A9A-B58C-4F68-8699-1134C70A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95" y="41615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39F4EA9-FFBD-44C9-A6BD-B3A856CEBCA8}"/>
              </a:ext>
            </a:extLst>
          </p:cNvPr>
          <p:cNvSpPr txBox="1"/>
          <p:nvPr/>
        </p:nvSpPr>
        <p:spPr>
          <a:xfrm>
            <a:off x="690282" y="182887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116A8-AD45-4DD4-B1F2-ADC8DD2C36F9}"/>
              </a:ext>
            </a:extLst>
          </p:cNvPr>
          <p:cNvSpPr txBox="1"/>
          <p:nvPr/>
        </p:nvSpPr>
        <p:spPr>
          <a:xfrm>
            <a:off x="5843183" y="1007035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EDDE8-D474-4E5D-85D3-382229BA061F}"/>
              </a:ext>
            </a:extLst>
          </p:cNvPr>
          <p:cNvSpPr txBox="1"/>
          <p:nvPr/>
        </p:nvSpPr>
        <p:spPr>
          <a:xfrm>
            <a:off x="3944471" y="182887"/>
            <a:ext cx="775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Ad-hoc Request -4 Ans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86201-D750-47AC-855F-6BEA486DAEDC}"/>
              </a:ext>
            </a:extLst>
          </p:cNvPr>
          <p:cNvGrpSpPr/>
          <p:nvPr/>
        </p:nvGrpSpPr>
        <p:grpSpPr>
          <a:xfrm>
            <a:off x="277906" y="552219"/>
            <a:ext cx="5565277" cy="6216134"/>
            <a:chOff x="277906" y="552219"/>
            <a:chExt cx="5565277" cy="6216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D6B5EA-5BD8-476B-AAF1-98FF7145394D}"/>
                </a:ext>
              </a:extLst>
            </p:cNvPr>
            <p:cNvSpPr/>
            <p:nvPr/>
          </p:nvSpPr>
          <p:spPr>
            <a:xfrm>
              <a:off x="277906" y="552219"/>
              <a:ext cx="5565277" cy="621613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82C067-02DF-4711-AD12-C45BCF01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694" y="741647"/>
              <a:ext cx="5242000" cy="5686047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69F6544-2FA7-425A-8D67-EE8FE8218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971" y="1485732"/>
            <a:ext cx="5779335" cy="2548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F1B2A-3D72-43D8-93AC-295CC1173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72" y="341597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74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Ad-hoc – 4 Key Insights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E7230-6C7C-4436-940F-F55F019D182C}"/>
              </a:ext>
            </a:extLst>
          </p:cNvPr>
          <p:cNvSpPr txBox="1"/>
          <p:nvPr/>
        </p:nvSpPr>
        <p:spPr>
          <a:xfrm>
            <a:off x="7181850" y="1234889"/>
            <a:ext cx="4540062" cy="3156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New Passenger Growth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Jaipur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leads with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45,856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new passengers.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Kochi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follows in second place with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26,416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new passengers.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Chandigarh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comes in third with </a:t>
            </a: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18,908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new passengers.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Jaipur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outpaces the other cities by a significant margin, showing a clear dominance in attracting new passengers</a:t>
            </a:r>
            <a:r>
              <a:rPr kumimoji="0" lang="en-I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1B88-3736-4A9A-9556-7A3B9F794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47" y="365126"/>
            <a:ext cx="800100" cy="80010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D403A10-9671-40D8-AE51-414D54A27C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148" y="1234889"/>
          <a:ext cx="6137592" cy="3855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r:id="rId5" imgW="3680566" imgH="2087675" progId="Excel.Sheet.12">
                  <p:embed/>
                </p:oleObj>
              </mc:Choice>
              <mc:Fallback>
                <p:oleObj name="Worksheet" r:id="rId5" imgW="3680566" imgH="2087675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D403A10-9671-40D8-AE51-414D54A27C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5148" y="1234889"/>
                        <a:ext cx="6137592" cy="3855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83684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A5A2-9B0A-49B1-A9F7-DA807B9E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71" y="596733"/>
            <a:ext cx="10403541" cy="5313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Ad-hoc Request -5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6B2D8-8C24-4B1D-A197-5289ED481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71" y="1304905"/>
            <a:ext cx="10619030" cy="4690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A5D5E-E025-45D7-B811-E33DEB642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78" y="327979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0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39F4EA9-FFBD-44C9-A6BD-B3A856CEBCA8}"/>
              </a:ext>
            </a:extLst>
          </p:cNvPr>
          <p:cNvSpPr txBox="1"/>
          <p:nvPr/>
        </p:nvSpPr>
        <p:spPr>
          <a:xfrm>
            <a:off x="690282" y="182887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116A8-AD45-4DD4-B1F2-ADC8DD2C36F9}"/>
              </a:ext>
            </a:extLst>
          </p:cNvPr>
          <p:cNvSpPr txBox="1"/>
          <p:nvPr/>
        </p:nvSpPr>
        <p:spPr>
          <a:xfrm>
            <a:off x="5843183" y="1007035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EDDE8-D474-4E5D-85D3-382229BA061F}"/>
              </a:ext>
            </a:extLst>
          </p:cNvPr>
          <p:cNvSpPr txBox="1"/>
          <p:nvPr/>
        </p:nvSpPr>
        <p:spPr>
          <a:xfrm>
            <a:off x="3944471" y="182887"/>
            <a:ext cx="775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Ad-hoc Request -5 Ans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04304E-BE22-480E-8CCE-779F9637AAF2}"/>
              </a:ext>
            </a:extLst>
          </p:cNvPr>
          <p:cNvGrpSpPr/>
          <p:nvPr/>
        </p:nvGrpSpPr>
        <p:grpSpPr>
          <a:xfrm>
            <a:off x="277906" y="570148"/>
            <a:ext cx="5565277" cy="6216134"/>
            <a:chOff x="277906" y="552219"/>
            <a:chExt cx="5565277" cy="62161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D6B5EA-5BD8-476B-AAF1-98FF7145394D}"/>
                </a:ext>
              </a:extLst>
            </p:cNvPr>
            <p:cNvSpPr/>
            <p:nvPr/>
          </p:nvSpPr>
          <p:spPr>
            <a:xfrm>
              <a:off x="277906" y="552219"/>
              <a:ext cx="5565277" cy="621613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67A37B-2A53-4B08-83D4-16E14BAA7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976" y="731144"/>
              <a:ext cx="3131295" cy="304299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CFEE04-343B-4369-B8F2-92CC9DA71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976" y="3658284"/>
              <a:ext cx="5259930" cy="291980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F55F70E-A367-4543-9ADE-1FEECAF86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4139"/>
            <a:ext cx="5565277" cy="2926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46FEB3-F865-49FF-91A0-4FB3E5308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574" y="305103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50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Ad-hoc – 5 Key Insights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B9FA9-7490-4636-A827-1674E6CEB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274" y="365126"/>
            <a:ext cx="800100" cy="8001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5B1DAC-C42E-419C-8EA8-25E9E9CE5C24}"/>
              </a:ext>
            </a:extLst>
          </p:cNvPr>
          <p:cNvGraphicFramePr>
            <a:graphicFrameLocks noGrp="1"/>
          </p:cNvGraphicFramePr>
          <p:nvPr/>
        </p:nvGraphicFramePr>
        <p:xfrm>
          <a:off x="482974" y="1165226"/>
          <a:ext cx="4157604" cy="2322045"/>
        </p:xfrm>
        <a:graphic>
          <a:graphicData uri="http://schemas.openxmlformats.org/drawingml/2006/table">
            <a:tbl>
              <a:tblPr/>
              <a:tblGrid>
                <a:gridCol w="1145302">
                  <a:extLst>
                    <a:ext uri="{9D8B030D-6E8A-4147-A177-3AD203B41FA5}">
                      <a16:colId xmlns:a16="http://schemas.microsoft.com/office/drawing/2014/main" val="3624301243"/>
                    </a:ext>
                  </a:extLst>
                </a:gridCol>
                <a:gridCol w="737386">
                  <a:extLst>
                    <a:ext uri="{9D8B030D-6E8A-4147-A177-3AD203B41FA5}">
                      <a16:colId xmlns:a16="http://schemas.microsoft.com/office/drawing/2014/main" val="3691742257"/>
                    </a:ext>
                  </a:extLst>
                </a:gridCol>
                <a:gridCol w="862899">
                  <a:extLst>
                    <a:ext uri="{9D8B030D-6E8A-4147-A177-3AD203B41FA5}">
                      <a16:colId xmlns:a16="http://schemas.microsoft.com/office/drawing/2014/main" val="3865178385"/>
                    </a:ext>
                  </a:extLst>
                </a:gridCol>
                <a:gridCol w="1412017">
                  <a:extLst>
                    <a:ext uri="{9D8B030D-6E8A-4147-A177-3AD203B41FA5}">
                      <a16:colId xmlns:a16="http://schemas.microsoft.com/office/drawing/2014/main" val="1209305938"/>
                    </a:ext>
                  </a:extLst>
                </a:gridCol>
              </a:tblGrid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City 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Pct Contribution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378745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Chandigarh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2108290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631028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Coimbatore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612431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18878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1380996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825105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Jaipur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7747202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66843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Kochi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3333746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82397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Lucknow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February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1777269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865195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Mysore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745170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906402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Surat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1154909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878412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Vadodara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706250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82492"/>
                  </a:ext>
                </a:extLst>
              </a:tr>
              <a:tr h="21109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Visakhapatnam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1390682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061759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D6A4CF0-053C-40FA-A892-80FC8FE760D5}"/>
              </a:ext>
            </a:extLst>
          </p:cNvPr>
          <p:cNvGraphicFramePr>
            <a:graphicFrameLocks/>
          </p:cNvGraphicFramePr>
          <p:nvPr/>
        </p:nvGraphicFramePr>
        <p:xfrm>
          <a:off x="5253690" y="746755"/>
          <a:ext cx="557268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F2914C6-F422-40D5-8A7D-C7E44DB5A9F7}"/>
              </a:ext>
            </a:extLst>
          </p:cNvPr>
          <p:cNvSpPr/>
          <p:nvPr/>
        </p:nvSpPr>
        <p:spPr>
          <a:xfrm rot="5400000">
            <a:off x="6660026" y="2080692"/>
            <a:ext cx="1562103" cy="322731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47B6A-1DBA-4D0A-BA46-9597C6A0557C}"/>
              </a:ext>
            </a:extLst>
          </p:cNvPr>
          <p:cNvSpPr txBox="1"/>
          <p:nvPr/>
        </p:nvSpPr>
        <p:spPr>
          <a:xfrm>
            <a:off x="482973" y="3676504"/>
            <a:ext cx="11287685" cy="1862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Revenue Insights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Star Performer: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Jaipur generates ₹7.7 million in February, accounting for over 20% of its annual revenue in a single month.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Seasonal Highlights: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February, April, and May emerge as key revenue months for most cities.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Opportunity: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Promotions during these months can amplify revenue growth. 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167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A2110E1C-A1E6-4738-8B56-F4FE406C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7" y="194795"/>
            <a:ext cx="9856692" cy="71064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GoodCab’s</a:t>
            </a:r>
            <a:r>
              <a:rPr lang="en-US" sz="3600" b="1" dirty="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Goal</a:t>
            </a:r>
            <a:endParaRPr lang="en-IN" sz="3600" b="1" dirty="0">
              <a:solidFill>
                <a:schemeClr val="accent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9DD0E-192B-4A86-863E-2CC88CB831A6}"/>
              </a:ext>
            </a:extLst>
          </p:cNvPr>
          <p:cNvSpPr txBox="1"/>
          <p:nvPr/>
        </p:nvSpPr>
        <p:spPr>
          <a:xfrm>
            <a:off x="1310640" y="1412240"/>
            <a:ext cx="947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In 2024,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GoodCabs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aims to drive growth by increasing trip volumes, enhancing passenger satisfaction, and boosting repeat bookings. The company is focused on 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</a:rPr>
              <a:t>analyzing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trip patterns and ensuring a healthy balance of new and returning passengers to strengthen its services further.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8F518-C083-4150-AB4F-06C0101AB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15" y="358738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5862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A5A2-9B0A-49B1-A9F7-DA807B9E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52" y="598806"/>
            <a:ext cx="10403541" cy="5313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Ad-hoc Request -6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825E5-85D1-45DA-87EE-B5222FA3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752" y="1130152"/>
            <a:ext cx="9507071" cy="5284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59252-7A3A-4C59-8B88-51D5B964D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683" y="330052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39F4EA9-FFBD-44C9-A6BD-B3A856CEBCA8}"/>
              </a:ext>
            </a:extLst>
          </p:cNvPr>
          <p:cNvSpPr txBox="1"/>
          <p:nvPr/>
        </p:nvSpPr>
        <p:spPr>
          <a:xfrm>
            <a:off x="277906" y="182887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116A8-AD45-4DD4-B1F2-ADC8DD2C36F9}"/>
              </a:ext>
            </a:extLst>
          </p:cNvPr>
          <p:cNvSpPr txBox="1"/>
          <p:nvPr/>
        </p:nvSpPr>
        <p:spPr>
          <a:xfrm>
            <a:off x="277905" y="3859087"/>
            <a:ext cx="168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EDDE8-D474-4E5D-85D3-382229BA061F}"/>
              </a:ext>
            </a:extLst>
          </p:cNvPr>
          <p:cNvSpPr txBox="1"/>
          <p:nvPr/>
        </p:nvSpPr>
        <p:spPr>
          <a:xfrm>
            <a:off x="3944471" y="182887"/>
            <a:ext cx="775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Ad-hoc Request -6 Ans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ED78A-A6D4-4852-B452-D085AE63B714}"/>
              </a:ext>
            </a:extLst>
          </p:cNvPr>
          <p:cNvGrpSpPr/>
          <p:nvPr/>
        </p:nvGrpSpPr>
        <p:grpSpPr>
          <a:xfrm>
            <a:off x="277906" y="552220"/>
            <a:ext cx="11618259" cy="3195028"/>
            <a:chOff x="277906" y="552219"/>
            <a:chExt cx="11618259" cy="373408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D6B5EA-5BD8-476B-AAF1-98FF7145394D}"/>
                </a:ext>
              </a:extLst>
            </p:cNvPr>
            <p:cNvSpPr/>
            <p:nvPr/>
          </p:nvSpPr>
          <p:spPr>
            <a:xfrm>
              <a:off x="277906" y="552219"/>
              <a:ext cx="11618259" cy="373408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7B6E7F-B599-4F1A-A44E-C3B2B2C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74" y="682927"/>
              <a:ext cx="5293344" cy="360337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C9FAE4-D59E-4D1E-8D3D-7B9DE713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8802" y="682926"/>
              <a:ext cx="3966567" cy="219517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F0FED57-C763-49ED-AE1A-5EA9678E9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989" y="3931914"/>
            <a:ext cx="10379339" cy="2667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33D4E-F41C-419B-ACEB-D10BCF38F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4707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Ad-hoc – 6 Key Insights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BADA3A-C8A6-4C77-A46C-82908992AB1C}"/>
              </a:ext>
            </a:extLst>
          </p:cNvPr>
          <p:cNvGraphicFramePr>
            <a:graphicFrameLocks/>
          </p:cNvGraphicFramePr>
          <p:nvPr/>
        </p:nvGraphicFramePr>
        <p:xfrm>
          <a:off x="295276" y="842682"/>
          <a:ext cx="561246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6A0B6FA-CB5F-46B1-9F0D-693C54415C59}"/>
              </a:ext>
            </a:extLst>
          </p:cNvPr>
          <p:cNvGraphicFramePr>
            <a:graphicFrameLocks/>
          </p:cNvGraphicFramePr>
          <p:nvPr/>
        </p:nvGraphicFramePr>
        <p:xfrm>
          <a:off x="6096000" y="1042333"/>
          <a:ext cx="591849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89EE0D4-BDBB-42D3-89BC-81F58E4563FD}"/>
              </a:ext>
            </a:extLst>
          </p:cNvPr>
          <p:cNvSpPr txBox="1"/>
          <p:nvPr/>
        </p:nvSpPr>
        <p:spPr>
          <a:xfrm>
            <a:off x="324969" y="3914333"/>
            <a:ext cx="11544301" cy="1566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Repeat Passenger Loyalty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Top Loyalty Cities: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Surat (42.63%) and Lucknow (37.12%) lead in repeat rates, peaking in May and June.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Low Loyalty Cities: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Mysore (11.23%) and Jaipur (17.43%) need improved retention strategies.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Trend Alert: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May and June show high loyalty, likely tied to summer travel and promotions.</a:t>
            </a:r>
            <a:endParaRPr kumimoji="0" lang="en-IN" sz="1800" b="0" i="0" u="none" strike="noStrike" kern="1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0490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Dashboard Over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939BA-EBB2-4812-8D37-A7FEC9A5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09" y="1167653"/>
            <a:ext cx="11437573" cy="532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206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939" y="2951444"/>
            <a:ext cx="9438827" cy="477556"/>
          </a:xfrm>
        </p:spPr>
        <p:txBody>
          <a:bodyPr>
            <a:noAutofit/>
          </a:bodyPr>
          <a:lstStyle/>
          <a:p>
            <a:pPr algn="ctr"/>
            <a:r>
              <a:rPr lang="en-IN" sz="8800" b="1" dirty="0">
                <a:solidFill>
                  <a:schemeClr val="accent1"/>
                </a:solidFill>
                <a:latin typeface="+mn-lt"/>
              </a:rPr>
              <a:t>Secondary Analysis</a:t>
            </a:r>
            <a:endParaRPr lang="en-IN" sz="239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3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50" y="1466364"/>
            <a:ext cx="6575613" cy="477556"/>
          </a:xfrm>
        </p:spPr>
        <p:txBody>
          <a:bodyPr>
            <a:noAutofit/>
          </a:bodyPr>
          <a:lstStyle/>
          <a:p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Factors Influencing Repeat Passenger Rates</a:t>
            </a:r>
            <a:endParaRPr lang="en-IN" sz="6600" b="1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35F2F-6C90-4B85-BF4F-54E81CA543F0}"/>
              </a:ext>
            </a:extLst>
          </p:cNvPr>
          <p:cNvSpPr txBox="1"/>
          <p:nvPr/>
        </p:nvSpPr>
        <p:spPr>
          <a:xfrm>
            <a:off x="1053350" y="2224701"/>
            <a:ext cx="9462249" cy="134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Surat and Lucknow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have the highest repeat passenger rates, which can be attributed to their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business-oriented nature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 Frequent work-related travel likely drives repeat bookings.</a:t>
            </a:r>
            <a:endParaRPr lang="en-IN" sz="16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Jaipur and Mysore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with the lowest repeat passenger rates, are more tourism-driven, where </a:t>
            </a:r>
            <a:r>
              <a:rPr lang="en-IN" sz="1800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travelers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are less likely to book frequently in a short span.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17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50" y="1466364"/>
            <a:ext cx="6575613" cy="477556"/>
          </a:xfrm>
        </p:spPr>
        <p:txBody>
          <a:bodyPr>
            <a:noAutofit/>
          </a:bodyPr>
          <a:lstStyle/>
          <a:p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Tourism vs. Business Demand Impact</a:t>
            </a:r>
            <a:endParaRPr lang="en-IN" sz="8000" b="1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35F2F-6C90-4B85-BF4F-54E81CA543F0}"/>
              </a:ext>
            </a:extLst>
          </p:cNvPr>
          <p:cNvSpPr txBox="1"/>
          <p:nvPr/>
        </p:nvSpPr>
        <p:spPr>
          <a:xfrm>
            <a:off x="1053350" y="2224701"/>
            <a:ext cx="9462249" cy="136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Weekdays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 Cities like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Lucknow and Surat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see the highest number of trips due to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business activity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as these cities attract corporate travel.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Weekends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Jaipur and Kochi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have the highest trip volumes, driven by tourism, where people often travel for leisure or events during weekends.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91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50" y="1466364"/>
            <a:ext cx="6575613" cy="47755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Emerging Mobility Trends and Adaptation</a:t>
            </a:r>
            <a:endParaRPr lang="en-IN" sz="2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35F2F-6C90-4B85-BF4F-54E81CA543F0}"/>
              </a:ext>
            </a:extLst>
          </p:cNvPr>
          <p:cNvSpPr txBox="1"/>
          <p:nvPr/>
        </p:nvSpPr>
        <p:spPr>
          <a:xfrm>
            <a:off x="1053350" y="2224701"/>
            <a:ext cx="9462249" cy="2151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With rising trends in </a:t>
            </a: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eco-friendly travel</a:t>
            </a:r>
            <a:r>
              <a:rPr lang="en-IN" sz="2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(like EV adoption), cities such as </a:t>
            </a: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Jaipur</a:t>
            </a:r>
            <a:r>
              <a:rPr lang="en-IN" sz="2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and </a:t>
            </a: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Kochi</a:t>
            </a:r>
            <a:r>
              <a:rPr lang="en-IN" sz="2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can focus on integrating electric vehicles to appeal to tourists looking for sustainable travel options.</a:t>
            </a:r>
            <a:endParaRPr lang="en-IN" sz="2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Business hubs</a:t>
            </a:r>
            <a:r>
              <a:rPr lang="en-IN" sz="2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like </a:t>
            </a: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Surat</a:t>
            </a:r>
            <a:r>
              <a:rPr lang="en-IN" sz="2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and </a:t>
            </a: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Lucknow</a:t>
            </a:r>
            <a:r>
              <a:rPr lang="en-IN" sz="24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could also consider green initiatives to stay competitive and meet corporate sustainability goals.</a:t>
            </a:r>
            <a:endParaRPr lang="en-IN" sz="2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7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50" y="1466364"/>
            <a:ext cx="6575613" cy="47755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Improving Passenger and Driver Ratings</a:t>
            </a:r>
            <a:endParaRPr lang="en-IN" sz="2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35F2F-6C90-4B85-BF4F-54E81CA543F0}"/>
              </a:ext>
            </a:extLst>
          </p:cNvPr>
          <p:cNvSpPr txBox="1"/>
          <p:nvPr/>
        </p:nvSpPr>
        <p:spPr>
          <a:xfrm>
            <a:off x="1053350" y="2224701"/>
            <a:ext cx="9462249" cy="2061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Mysore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stands out with the highest ratings (Passenger: 8.70 | Driver: 8.98), showcasing good service quality.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 contrast,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Lucknow and Surat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show the lowest ratings, indicating a need for improvement in driver </a:t>
            </a:r>
            <a:r>
              <a:rPr lang="en-IN" sz="1800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behavior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service quality, or overall experience.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Cities like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Kochi and Jaipur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perform well for specific passenger types, suggesting targeted improvements could raise ratings in underperforming cities.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5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50" y="1466364"/>
            <a:ext cx="6575613" cy="47755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Trip Targets and Performance</a:t>
            </a:r>
            <a:endParaRPr lang="en-IN" sz="32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35F2F-6C90-4B85-BF4F-54E81CA543F0}"/>
              </a:ext>
            </a:extLst>
          </p:cNvPr>
          <p:cNvSpPr txBox="1"/>
          <p:nvPr/>
        </p:nvSpPr>
        <p:spPr>
          <a:xfrm>
            <a:off x="1053350" y="2242630"/>
            <a:ext cx="9462249" cy="2781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Total Trips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endParaRPr lang="en-IN" sz="1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Cities like </a:t>
            </a: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Jaipur, Kochi, Coimbatore, and Mysore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have exceeded targets, showing strong demand.</a:t>
            </a:r>
            <a:endParaRPr lang="en-IN" sz="1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Other cities are below target, requiring </a:t>
            </a: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focused marketing campaigns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service improvements.</a:t>
            </a:r>
            <a:endParaRPr lang="en-IN" sz="1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New Passenger Targets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endParaRPr lang="en-IN" sz="1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Cities like </a:t>
            </a: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Lucknow, Indore, Surat, Vadodara, and Coimbatore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have exceeded targets.</a:t>
            </a:r>
            <a:endParaRPr lang="en-IN" sz="1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Passenger Ratings</a:t>
            </a: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endParaRPr lang="en-IN" sz="14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kern="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 for Jaipur, Kochi, and Mysore, all other cities are below target, showing a need for service-level improvements</a:t>
            </a:r>
            <a:r>
              <a:rPr lang="en-IN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N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94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6">
            <a:extLst>
              <a:ext uri="{FF2B5EF4-FFF2-40B4-BE49-F238E27FC236}">
                <a16:creationId xmlns:a16="http://schemas.microsoft.com/office/drawing/2014/main" id="{B69DD9D1-91E1-4325-BF62-BA6C3B91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37" y="194795"/>
            <a:ext cx="9856692" cy="71064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Datasets Provided</a:t>
            </a:r>
            <a:endParaRPr lang="en-IN" sz="3600" b="1" dirty="0">
              <a:solidFill>
                <a:schemeClr val="accent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D8960D-9E5C-4E8B-B270-F994FFD83943}"/>
              </a:ext>
            </a:extLst>
          </p:cNvPr>
          <p:cNvSpPr txBox="1"/>
          <p:nvPr/>
        </p:nvSpPr>
        <p:spPr>
          <a:xfrm>
            <a:off x="1225612" y="1470212"/>
            <a:ext cx="1497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trips_dp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4FD79C-82BF-4CE6-8F31-6F70EAF0758C}"/>
              </a:ext>
            </a:extLst>
          </p:cNvPr>
          <p:cNvSpPr txBox="1"/>
          <p:nvPr/>
        </p:nvSpPr>
        <p:spPr>
          <a:xfrm>
            <a:off x="1601170" y="2275481"/>
            <a:ext cx="1497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dim_city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B55B46-F9F7-4F6C-809A-D26A193C3B96}"/>
              </a:ext>
            </a:extLst>
          </p:cNvPr>
          <p:cNvSpPr txBox="1"/>
          <p:nvPr/>
        </p:nvSpPr>
        <p:spPr>
          <a:xfrm>
            <a:off x="1601174" y="2615120"/>
            <a:ext cx="1497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dim_date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5E7061-7670-4BE7-A472-44BEE54F43AC}"/>
              </a:ext>
            </a:extLst>
          </p:cNvPr>
          <p:cNvSpPr txBox="1"/>
          <p:nvPr/>
        </p:nvSpPr>
        <p:spPr>
          <a:xfrm>
            <a:off x="1601173" y="2906423"/>
            <a:ext cx="313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dim_repeat_trip_distribution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D97DEB-B9A6-479A-B0AC-2BB591AF2573}"/>
              </a:ext>
            </a:extLst>
          </p:cNvPr>
          <p:cNvSpPr txBox="1"/>
          <p:nvPr/>
        </p:nvSpPr>
        <p:spPr>
          <a:xfrm>
            <a:off x="1601170" y="3221894"/>
            <a:ext cx="2561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fact_passengers_summery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CAEE29-39E1-46E8-B97A-9C8CBC8FCBDB}"/>
              </a:ext>
            </a:extLst>
          </p:cNvPr>
          <p:cNvSpPr txBox="1"/>
          <p:nvPr/>
        </p:nvSpPr>
        <p:spPr>
          <a:xfrm>
            <a:off x="1601171" y="3537365"/>
            <a:ext cx="1497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fact_trips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6CE7B9-4511-4B7C-AAE0-C8DF74168AAA}"/>
              </a:ext>
            </a:extLst>
          </p:cNvPr>
          <p:cNvSpPr txBox="1"/>
          <p:nvPr/>
        </p:nvSpPr>
        <p:spPr>
          <a:xfrm>
            <a:off x="1225612" y="4280913"/>
            <a:ext cx="1916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targets_dp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B97509-18F4-413E-8540-3FAC029141F3}"/>
              </a:ext>
            </a:extLst>
          </p:cNvPr>
          <p:cNvSpPr txBox="1"/>
          <p:nvPr/>
        </p:nvSpPr>
        <p:spPr>
          <a:xfrm>
            <a:off x="1664882" y="5425822"/>
            <a:ext cx="3028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monthly_target_new_passengers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320CAE-D9FD-46F1-AD66-0F5644DDA73A}"/>
              </a:ext>
            </a:extLst>
          </p:cNvPr>
          <p:cNvSpPr txBox="1"/>
          <p:nvPr/>
        </p:nvSpPr>
        <p:spPr>
          <a:xfrm>
            <a:off x="1664882" y="5717125"/>
            <a:ext cx="313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monthly_target_trips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810500-22A9-4471-B581-7F2E15971FEE}"/>
              </a:ext>
            </a:extLst>
          </p:cNvPr>
          <p:cNvSpPr txBox="1"/>
          <p:nvPr/>
        </p:nvSpPr>
        <p:spPr>
          <a:xfrm>
            <a:off x="1368084" y="1925774"/>
            <a:ext cx="1308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ables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12EC36-00E6-41F6-B0C0-40673DD00AA0}"/>
              </a:ext>
            </a:extLst>
          </p:cNvPr>
          <p:cNvSpPr txBox="1"/>
          <p:nvPr/>
        </p:nvSpPr>
        <p:spPr>
          <a:xfrm>
            <a:off x="1386980" y="4714868"/>
            <a:ext cx="1308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ables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951C38-21AD-4791-9ABA-799CD019D56A}"/>
              </a:ext>
            </a:extLst>
          </p:cNvPr>
          <p:cNvSpPr txBox="1"/>
          <p:nvPr/>
        </p:nvSpPr>
        <p:spPr>
          <a:xfrm>
            <a:off x="1664882" y="5086183"/>
            <a:ext cx="3368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95000"/>
                  </a:schemeClr>
                </a:solidFill>
              </a:rPr>
              <a:t>city_target_passenger_rating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table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710431-EEC8-4670-9026-D5401EF6D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935" y="396638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0703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50" y="1466364"/>
            <a:ext cx="6575613" cy="47755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Monthly and Seasonal Trends</a:t>
            </a:r>
            <a:endParaRPr lang="en-IN" sz="40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35F2F-6C90-4B85-BF4F-54E81CA543F0}"/>
              </a:ext>
            </a:extLst>
          </p:cNvPr>
          <p:cNvSpPr txBox="1"/>
          <p:nvPr/>
        </p:nvSpPr>
        <p:spPr>
          <a:xfrm>
            <a:off x="1053350" y="2242630"/>
            <a:ext cx="9462249" cy="2163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Jaipur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sees the highest number of trips in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February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(15,872), likely due to peak tourism events or </a:t>
            </a:r>
            <a:r>
              <a:rPr lang="en-IN" sz="1800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favorable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weather.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June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has the lowest trips (9,842), possibly due to the off-season for tourism.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May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has the highest repeat passenger rate, suggesting seasonal promotions or events driving repeat travel.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January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sees the lowest repeat passenger rate, likely due to post-holiday slowdowns.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20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50" y="1466364"/>
            <a:ext cx="6575613" cy="47755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Business vs. Tourism Cities</a:t>
            </a:r>
            <a:endParaRPr lang="en-IN" sz="4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35F2F-6C90-4B85-BF4F-54E81CA543F0}"/>
              </a:ext>
            </a:extLst>
          </p:cNvPr>
          <p:cNvSpPr txBox="1"/>
          <p:nvPr/>
        </p:nvSpPr>
        <p:spPr>
          <a:xfrm>
            <a:off x="1053350" y="2242630"/>
            <a:ext cx="9462249" cy="136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Tourism-Oriented Cities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Visakhapatnam, Mysore, Jaipur, and Kochi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have higher repeat trips for 2-3 travel patterns, indicating leisure-based repeat visits.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Business-Focused Cities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Coimbatore, Lucknow, Surat, and Vadodara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see more frequent travel patterns with </a:t>
            </a:r>
            <a:r>
              <a:rPr lang="en-IN" sz="18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5+ trips</a:t>
            </a:r>
            <a:r>
              <a:rPr lang="en-IN" sz="18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showing work-related travel demands.</a:t>
            </a:r>
            <a:endParaRPr lang="en-IN" sz="1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73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1" y="479612"/>
            <a:ext cx="7445191" cy="54460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rPr>
              <a:t>Data Collection for Enhanced Data-Driven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35F2F-6C90-4B85-BF4F-54E81CA543F0}"/>
              </a:ext>
            </a:extLst>
          </p:cNvPr>
          <p:cNvSpPr txBox="1"/>
          <p:nvPr/>
        </p:nvSpPr>
        <p:spPr>
          <a:xfrm>
            <a:off x="596153" y="1167653"/>
            <a:ext cx="1099969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To make </a:t>
            </a:r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GoodCabs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 a truly data-driven company and optimize key metrics like repeat passenger rate, customer satisfaction, trip volume, and new passengers, expanding data collection across four key areas will provide actionable insights:</a:t>
            </a:r>
            <a:br>
              <a:rPr lang="en-IN" sz="2000" dirty="0">
                <a:solidFill>
                  <a:schemeClr val="bg1">
                    <a:lumMod val="95000"/>
                  </a:schemeClr>
                </a:solidFill>
              </a:rPr>
            </a:br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Customer </a:t>
            </a:r>
            <a:r>
              <a:rPr lang="en-IN" sz="2000" b="1" dirty="0" err="1">
                <a:solidFill>
                  <a:schemeClr val="bg1">
                    <a:lumMod val="95000"/>
                  </a:schemeClr>
                </a:solidFill>
              </a:rPr>
              <a:t>Behavior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Track booking preferences (time/day/month), trip purpose (business vs. leisure), and payment methods (cash, digital, loyalty programs) to better align services with passenger needs.</a:t>
            </a:r>
          </a:p>
          <a:p>
            <a:pPr>
              <a:buFont typeface="+mj-lt"/>
              <a:buAutoNum type="arabicPeriod"/>
            </a:pPr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Operational Efficiency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Monitor driver performance (ride duration, punctuality, cancellations), idle time, and route efficiency to improve availability and trip optimization.</a:t>
            </a:r>
          </a:p>
          <a:p>
            <a:pPr>
              <a:buFont typeface="+mj-lt"/>
              <a:buAutoNum type="arabicPeriod"/>
            </a:pPr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Customer Feedback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Collect ride experience ratings, </a:t>
            </a:r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analyze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 post-ride complaints, and use sentiment analysis tools to identify and address recurring issues.</a:t>
            </a:r>
          </a:p>
          <a:p>
            <a:pPr>
              <a:buFont typeface="+mj-lt"/>
              <a:buAutoNum type="arabicPeriod"/>
            </a:pPr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Market Trends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Analyze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 competitor strategies, identify demand hotspots, track emerging trends (like EV adoption), and factor in seasonal, event-based, and weather influences to predict spikes in demand.</a:t>
            </a:r>
            <a:br>
              <a:rPr lang="en-IN" sz="2000" dirty="0">
                <a:solidFill>
                  <a:schemeClr val="bg1">
                    <a:lumMod val="95000"/>
                  </a:schemeClr>
                </a:solidFill>
              </a:rPr>
            </a:br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GoodCabs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 can deliver personalized services, optimize operations, and stay competitive by focusing on these areas, ensuring long-term growth and customer satisfaction. </a:t>
            </a:r>
          </a:p>
        </p:txBody>
      </p:sp>
    </p:spTree>
    <p:extLst>
      <p:ext uri="{BB962C8B-B14F-4D97-AF65-F5344CB8AC3E}">
        <p14:creationId xmlns:p14="http://schemas.microsoft.com/office/powerpoint/2010/main" val="84070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74C1-1E8A-43A0-8B57-7C4658C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28" y="2355896"/>
            <a:ext cx="10340787" cy="64788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ajit.muni@outlook.com</a:t>
            </a:r>
            <a:endParaRPr lang="en-IN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01AFD8-9772-415E-BAF8-16EB0AB6C4E6}"/>
              </a:ext>
            </a:extLst>
          </p:cNvPr>
          <p:cNvSpPr txBox="1">
            <a:spLocks/>
          </p:cNvSpPr>
          <p:nvPr/>
        </p:nvSpPr>
        <p:spPr>
          <a:xfrm>
            <a:off x="1024216" y="1803306"/>
            <a:ext cx="10484223" cy="540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endParaRPr lang="en-IN" b="1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CF1B9B-B01B-458C-B697-8B39102646EA}"/>
              </a:ext>
            </a:extLst>
          </p:cNvPr>
          <p:cNvSpPr txBox="1">
            <a:spLocks/>
          </p:cNvSpPr>
          <p:nvPr/>
        </p:nvSpPr>
        <p:spPr>
          <a:xfrm>
            <a:off x="1783978" y="5939720"/>
            <a:ext cx="1438837" cy="372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Ajit Muni</a:t>
            </a:r>
            <a:endParaRPr lang="en-IN" sz="2400" b="1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EA75D5-0598-446E-9F4F-B1B4A38B6A6B}"/>
              </a:ext>
            </a:extLst>
          </p:cNvPr>
          <p:cNvSpPr txBox="1">
            <a:spLocks/>
          </p:cNvSpPr>
          <p:nvPr/>
        </p:nvSpPr>
        <p:spPr>
          <a:xfrm>
            <a:off x="1008528" y="3022268"/>
            <a:ext cx="5257800" cy="304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u="sng" dirty="0">
                <a:solidFill>
                  <a:schemeClr val="bg1">
                    <a:lumMod val="85000"/>
                  </a:schemeClr>
                </a:solidFill>
              </a:rPr>
              <a:t>+91 7064649974</a:t>
            </a:r>
            <a:endParaRPr lang="en-IN" i="1" u="sng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656ADF85-7B3D-45AC-9A63-1E8182E21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30" y="5805300"/>
            <a:ext cx="470648" cy="470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00D50-BA32-4048-9BC5-FBA66C905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265" y="26789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939" y="2951444"/>
            <a:ext cx="9438827" cy="477556"/>
          </a:xfrm>
        </p:spPr>
        <p:txBody>
          <a:bodyPr>
            <a:noAutofit/>
          </a:bodyPr>
          <a:lstStyle/>
          <a:p>
            <a:pPr algn="ctr"/>
            <a:r>
              <a:rPr lang="en-IN" sz="8800" b="1" dirty="0">
                <a:solidFill>
                  <a:schemeClr val="accent1"/>
                </a:solidFill>
                <a:latin typeface="+mn-lt"/>
              </a:rPr>
              <a:t>Primary Analysis</a:t>
            </a:r>
            <a:endParaRPr lang="en-IN" sz="239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FA0B4-D7AB-42D7-B173-D4E8E7D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Primary Q1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5BEC6-DFA2-4596-A312-EF1FB0B90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03" y="952500"/>
            <a:ext cx="9212148" cy="12169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6CFFFD-D827-449D-8CD5-75729C2495C3}"/>
              </a:ext>
            </a:extLst>
          </p:cNvPr>
          <p:cNvSpPr txBox="1"/>
          <p:nvPr/>
        </p:nvSpPr>
        <p:spPr>
          <a:xfrm>
            <a:off x="1055990" y="2526378"/>
            <a:ext cx="3784951" cy="3279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 dirty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Jaipur, Lucknow, and Surat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have the </a:t>
            </a: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highest number of trips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showing they are the busiest cities.</a:t>
            </a:r>
            <a:endParaRPr lang="en-IN" sz="1600" kern="100" dirty="0">
              <a:solidFill>
                <a:schemeClr val="bg1">
                  <a:lumMod val="9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On the other hand, </a:t>
            </a: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Visakhapatnam, Coimbatore, and Mysore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record the </a:t>
            </a: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lowest trips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indicating lower demand.</a:t>
            </a:r>
            <a:endParaRPr lang="en-IN" sz="1600" kern="100" dirty="0">
              <a:solidFill>
                <a:schemeClr val="bg1">
                  <a:lumMod val="9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1CBC73-BA03-41E7-A641-447160155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871" y="2329767"/>
            <a:ext cx="4381880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96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Primary Q2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E4499-DA3B-48E7-A859-832A7DB2E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76" y="958787"/>
            <a:ext cx="9199371" cy="1075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247F18-968A-4A37-B6F1-DB73871C9ED3}"/>
              </a:ext>
            </a:extLst>
          </p:cNvPr>
          <p:cNvSpPr txBox="1"/>
          <p:nvPr/>
        </p:nvSpPr>
        <p:spPr>
          <a:xfrm>
            <a:off x="1165412" y="2247027"/>
            <a:ext cx="3881718" cy="268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 dirty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Jaipur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has the </a:t>
            </a: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highest average fare per trip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 ₹483.92 with an average distance of </a:t>
            </a: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30.02 km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Surat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has the </a:t>
            </a: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lowest average fare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 ₹117.27 and the shortest distance at </a:t>
            </a:r>
            <a:r>
              <a:rPr lang="en-IN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11.00 km</a:t>
            </a:r>
            <a:r>
              <a:rPr lang="en-IN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37177-AC21-4700-B351-E6D0A6DF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913" y="2310263"/>
            <a:ext cx="5471634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616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1" y="159033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Primary Q3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690AE-29A6-4143-939F-3A599DE03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07" y="767603"/>
            <a:ext cx="8145961" cy="1288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0755C-97E9-4DC1-B493-D8BE7C42074E}"/>
              </a:ext>
            </a:extLst>
          </p:cNvPr>
          <p:cNvSpPr txBox="1"/>
          <p:nvPr/>
        </p:nvSpPr>
        <p:spPr>
          <a:xfrm>
            <a:off x="278643" y="1658472"/>
            <a:ext cx="10070100" cy="208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3200" dirty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Mysore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stands out with the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highest ratings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both passengers (8.70) and drivers (8.98).</a:t>
            </a:r>
            <a:endParaRPr lang="en-IN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Lucknow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Surat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have the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lowest ratings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overall.</a:t>
            </a:r>
            <a:endParaRPr lang="en-IN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different passenger types,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Kochi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b="1" kern="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Jaypore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score highest, while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Lucknow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Vadodara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score lowest</a:t>
            </a:r>
            <a:r>
              <a:rPr lang="en-IN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AEC91-E89C-419A-A6AF-183958810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22" y="3847844"/>
            <a:ext cx="5462978" cy="2703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2F5F99-AEE6-4F01-999D-E1A029222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706" y="3847844"/>
            <a:ext cx="5462978" cy="27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02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568-BFC8-4F61-B777-FD046CAD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069542" cy="47755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n-lt"/>
              </a:rPr>
              <a:t>Primary Q4</a:t>
            </a:r>
            <a:endParaRPr lang="en-IN" sz="40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3145F-F55D-45AC-9D3D-57741AB6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667" y="367553"/>
            <a:ext cx="8001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3CF64-E4CC-4370-A3B6-20D7DC5D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88" y="953675"/>
            <a:ext cx="8747613" cy="1673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5AA5F-BA9C-4BA4-9066-951FA3D72895}"/>
              </a:ext>
            </a:extLst>
          </p:cNvPr>
          <p:cNvSpPr txBox="1"/>
          <p:nvPr/>
        </p:nvSpPr>
        <p:spPr>
          <a:xfrm>
            <a:off x="233083" y="2633490"/>
            <a:ext cx="6096000" cy="1227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3200" dirty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February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has the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highest number of trips (15,872)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while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June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has the </a:t>
            </a:r>
            <a:r>
              <a:rPr lang="en-IN" sz="2000" b="1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lowest (9,842)</a:t>
            </a:r>
            <a:r>
              <a:rPr lang="en-IN" sz="2000" kern="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kern="100" dirty="0">
              <a:solidFill>
                <a:schemeClr val="bg1">
                  <a:lumMod val="9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955DC9-8B66-4FD4-B6FC-4EDE4FBF0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086" y="2863682"/>
            <a:ext cx="5247643" cy="38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5886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2739</TotalTime>
  <Words>1690</Words>
  <Application>Microsoft Office PowerPoint</Application>
  <PresentationFormat>Widescreen</PresentationFormat>
  <Paragraphs>197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Symbol</vt:lpstr>
      <vt:lpstr>Tahoma</vt:lpstr>
      <vt:lpstr>Times New Roman</vt:lpstr>
      <vt:lpstr>Office Theme</vt:lpstr>
      <vt:lpstr>Worksheet</vt:lpstr>
      <vt:lpstr>GoodCabs Analysis</vt:lpstr>
      <vt:lpstr>Introduction</vt:lpstr>
      <vt:lpstr>GoodCab’s Goal</vt:lpstr>
      <vt:lpstr>Datasets Provided</vt:lpstr>
      <vt:lpstr>Primary Analysis</vt:lpstr>
      <vt:lpstr>Primary Q1</vt:lpstr>
      <vt:lpstr>Primary Q2</vt:lpstr>
      <vt:lpstr>Primary Q3</vt:lpstr>
      <vt:lpstr>Primary Q4</vt:lpstr>
      <vt:lpstr>Primary Q5</vt:lpstr>
      <vt:lpstr>Primary Q6</vt:lpstr>
      <vt:lpstr>Primary Q7</vt:lpstr>
      <vt:lpstr>Primary Q8</vt:lpstr>
      <vt:lpstr>PowerPoint Presentation</vt:lpstr>
      <vt:lpstr>Ad-hoc Request -1</vt:lpstr>
      <vt:lpstr>PowerPoint Presentation</vt:lpstr>
      <vt:lpstr>Ad-hoc – 1 Key Insights</vt:lpstr>
      <vt:lpstr>Ad-hoc Request -2</vt:lpstr>
      <vt:lpstr>PowerPoint Presentation</vt:lpstr>
      <vt:lpstr>Ad-hoc – 2 Key Insights</vt:lpstr>
      <vt:lpstr>Ad-hoc Request -3</vt:lpstr>
      <vt:lpstr>PowerPoint Presentation</vt:lpstr>
      <vt:lpstr>Ad-hoc – 3 Key Insights</vt:lpstr>
      <vt:lpstr>Ad-hoc Request -4</vt:lpstr>
      <vt:lpstr>PowerPoint Presentation</vt:lpstr>
      <vt:lpstr>Ad-hoc – 4 Key Insights</vt:lpstr>
      <vt:lpstr>Ad-hoc Request -5</vt:lpstr>
      <vt:lpstr>PowerPoint Presentation</vt:lpstr>
      <vt:lpstr>Ad-hoc – 5 Key Insights</vt:lpstr>
      <vt:lpstr>Ad-hoc Request -6</vt:lpstr>
      <vt:lpstr>PowerPoint Presentation</vt:lpstr>
      <vt:lpstr>Ad-hoc – 6 Key Insights</vt:lpstr>
      <vt:lpstr>Dashboard Over</vt:lpstr>
      <vt:lpstr>Secondary Analysis</vt:lpstr>
      <vt:lpstr>Factors Influencing Repeat Passenger Rates</vt:lpstr>
      <vt:lpstr>Tourism vs. Business Demand Impact</vt:lpstr>
      <vt:lpstr>Emerging Mobility Trends and Adaptation</vt:lpstr>
      <vt:lpstr>Improving Passenger and Driver Ratings</vt:lpstr>
      <vt:lpstr>Trip Targets and Performance</vt:lpstr>
      <vt:lpstr>Monthly and Seasonal Trends</vt:lpstr>
      <vt:lpstr> Business vs. Tourism Cities</vt:lpstr>
      <vt:lpstr>Data Collection for Enhanced Data-Driven Decisions</vt:lpstr>
      <vt:lpstr>ajit.muni@outlook.com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GoodCabs</dc:title>
  <dc:creator>AJIT PINKU</dc:creator>
  <cp:lastModifiedBy>AJIT PINKU</cp:lastModifiedBy>
  <cp:revision>117</cp:revision>
  <dcterms:created xsi:type="dcterms:W3CDTF">2024-12-09T07:53:49Z</dcterms:created>
  <dcterms:modified xsi:type="dcterms:W3CDTF">2024-12-17T16:55:16Z</dcterms:modified>
</cp:coreProperties>
</file>